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68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B3D9FF"/>
    <a:srgbClr val="87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4D673-73A0-4602-9B02-F61EBDBEDE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62990-001F-4017-95FB-B462A0EB214E}">
      <dgm:prSet phldrT="[Text]"/>
      <dgm:spPr>
        <a:noFill/>
        <a:ln>
          <a:solidFill>
            <a:srgbClr val="0092F0"/>
          </a:solidFill>
        </a:ln>
      </dgm:spPr>
      <dgm:t>
        <a:bodyPr/>
        <a:lstStyle/>
        <a:p>
          <a:r>
            <a:rPr lang="en-US" b="1" dirty="0" smtClean="0">
              <a:solidFill>
                <a:srgbClr val="1F497D"/>
              </a:solidFill>
            </a:rPr>
            <a:t>No one knows this issue better, you are the experts</a:t>
          </a:r>
          <a:endParaRPr lang="en-US" b="1" dirty="0">
            <a:solidFill>
              <a:srgbClr val="1F497D"/>
            </a:solidFill>
          </a:endParaRPr>
        </a:p>
      </dgm:t>
    </dgm:pt>
    <dgm:pt modelId="{39B63839-9127-46F4-BAA9-DA0E64B2C932}" type="parTrans" cxnId="{59A0DD8B-3230-4D3A-BE1D-0614709B24CD}">
      <dgm:prSet/>
      <dgm:spPr/>
      <dgm:t>
        <a:bodyPr/>
        <a:lstStyle/>
        <a:p>
          <a:endParaRPr lang="en-US"/>
        </a:p>
      </dgm:t>
    </dgm:pt>
    <dgm:pt modelId="{9D77EC72-D06D-4AC0-A11D-BE770E00F2DD}" type="sibTrans" cxnId="{59A0DD8B-3230-4D3A-BE1D-0614709B24CD}">
      <dgm:prSet/>
      <dgm:spPr/>
      <dgm:t>
        <a:bodyPr/>
        <a:lstStyle/>
        <a:p>
          <a:endParaRPr lang="en-US"/>
        </a:p>
      </dgm:t>
    </dgm:pt>
    <dgm:pt modelId="{025934FB-5D6F-4355-814A-A078F0CF7294}">
      <dgm:prSet phldrT="[Text]"/>
      <dgm:spPr>
        <a:noFill/>
        <a:ln>
          <a:solidFill>
            <a:srgbClr val="0092F0"/>
          </a:solidFill>
        </a:ln>
      </dgm:spPr>
      <dgm:t>
        <a:bodyPr/>
        <a:lstStyle/>
        <a:p>
          <a:r>
            <a:rPr lang="en-US" b="1" dirty="0" smtClean="0">
              <a:solidFill>
                <a:srgbClr val="1F497D"/>
              </a:solidFill>
            </a:rPr>
            <a:t>The most compelling messengers are passionate and invested in an issue</a:t>
          </a:r>
          <a:endParaRPr lang="en-US" b="1" dirty="0">
            <a:solidFill>
              <a:srgbClr val="1F497D"/>
            </a:solidFill>
          </a:endParaRPr>
        </a:p>
      </dgm:t>
    </dgm:pt>
    <dgm:pt modelId="{CF36B248-2E5F-46F0-87CE-F689A1EA5D7D}" type="parTrans" cxnId="{3F0634A4-C991-494B-8A36-3ED542E6A820}">
      <dgm:prSet/>
      <dgm:spPr/>
      <dgm:t>
        <a:bodyPr/>
        <a:lstStyle/>
        <a:p>
          <a:endParaRPr lang="en-US"/>
        </a:p>
      </dgm:t>
    </dgm:pt>
    <dgm:pt modelId="{D4E5C5BE-B32A-4228-95C1-8E36B452DF7D}" type="sibTrans" cxnId="{3F0634A4-C991-494B-8A36-3ED542E6A820}">
      <dgm:prSet/>
      <dgm:spPr/>
      <dgm:t>
        <a:bodyPr/>
        <a:lstStyle/>
        <a:p>
          <a:endParaRPr lang="en-US"/>
        </a:p>
      </dgm:t>
    </dgm:pt>
    <dgm:pt modelId="{5C1CB5C7-EC40-4E57-9075-38692F51F32E}">
      <dgm:prSet phldrT="[Text]"/>
      <dgm:spPr>
        <a:noFill/>
        <a:ln>
          <a:solidFill>
            <a:srgbClr val="0092F0"/>
          </a:solidFill>
        </a:ln>
      </dgm:spPr>
      <dgm:t>
        <a:bodyPr/>
        <a:lstStyle/>
        <a:p>
          <a:r>
            <a:rPr lang="en-US" b="1" dirty="0" smtClean="0">
              <a:solidFill>
                <a:srgbClr val="1F497D"/>
              </a:solidFill>
            </a:rPr>
            <a:t>Your job is to be credible and unbiased -- that’s just what decision makers are looking for</a:t>
          </a:r>
          <a:endParaRPr lang="en-US" b="1" dirty="0">
            <a:solidFill>
              <a:srgbClr val="1F497D"/>
            </a:solidFill>
          </a:endParaRPr>
        </a:p>
      </dgm:t>
    </dgm:pt>
    <dgm:pt modelId="{C318E730-110D-4DAB-BB80-31341E771216}" type="parTrans" cxnId="{7B58EBDF-3172-420C-B11E-44230DA0A21F}">
      <dgm:prSet/>
      <dgm:spPr/>
      <dgm:t>
        <a:bodyPr/>
        <a:lstStyle/>
        <a:p>
          <a:endParaRPr lang="en-US"/>
        </a:p>
      </dgm:t>
    </dgm:pt>
    <dgm:pt modelId="{2984487A-3E95-4F28-8A11-A9D66A0064A0}" type="sibTrans" cxnId="{7B58EBDF-3172-420C-B11E-44230DA0A21F}">
      <dgm:prSet/>
      <dgm:spPr/>
      <dgm:t>
        <a:bodyPr/>
        <a:lstStyle/>
        <a:p>
          <a:endParaRPr lang="en-US"/>
        </a:p>
      </dgm:t>
    </dgm:pt>
    <dgm:pt modelId="{4C17B557-1D72-43F3-A116-1232E0A46789}" type="pres">
      <dgm:prSet presAssocID="{B4E4D673-73A0-4602-9B02-F61EBDBEDE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E6DB15-D8C9-44DF-9C3D-2E97D5382C47}" type="pres">
      <dgm:prSet presAssocID="{C7462990-001F-4017-95FB-B462A0EB214E}" presName="node" presStyleLbl="node1" presStyleIdx="0" presStyleCnt="3" custScaleX="106653" custLinFactNeighborY="102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40FBFF-E058-47EC-B79F-65AF44D8DAD0}" type="pres">
      <dgm:prSet presAssocID="{9D77EC72-D06D-4AC0-A11D-BE770E00F2DD}" presName="sibTrans" presStyleCnt="0"/>
      <dgm:spPr/>
    </dgm:pt>
    <dgm:pt modelId="{F22F8D65-A02C-4263-8A5F-1C221C4F490E}" type="pres">
      <dgm:prSet presAssocID="{025934FB-5D6F-4355-814A-A078F0CF7294}" presName="node" presStyleLbl="node1" presStyleIdx="1" presStyleCnt="3" custScaleX="106653" custLinFactNeighborY="102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954DBE6-3886-47DC-8286-7042D4D993A4}" type="pres">
      <dgm:prSet presAssocID="{D4E5C5BE-B32A-4228-95C1-8E36B452DF7D}" presName="sibTrans" presStyleCnt="0"/>
      <dgm:spPr/>
    </dgm:pt>
    <dgm:pt modelId="{805281F2-717F-4E18-AD46-C5EB6E79E899}" type="pres">
      <dgm:prSet presAssocID="{5C1CB5C7-EC40-4E57-9075-38692F51F32E}" presName="node" presStyleLbl="node1" presStyleIdx="2" presStyleCnt="3" custScaleX="1066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9A0DD8B-3230-4D3A-BE1D-0614709B24CD}" srcId="{B4E4D673-73A0-4602-9B02-F61EBDBEDEAE}" destId="{C7462990-001F-4017-95FB-B462A0EB214E}" srcOrd="0" destOrd="0" parTransId="{39B63839-9127-46F4-BAA9-DA0E64B2C932}" sibTransId="{9D77EC72-D06D-4AC0-A11D-BE770E00F2DD}"/>
    <dgm:cxn modelId="{9A005996-1A91-4AA9-A083-790F1549BF68}" type="presOf" srcId="{C7462990-001F-4017-95FB-B462A0EB214E}" destId="{28E6DB15-D8C9-44DF-9C3D-2E97D5382C47}" srcOrd="0" destOrd="0" presId="urn:microsoft.com/office/officeart/2005/8/layout/default"/>
    <dgm:cxn modelId="{41944878-CA68-402E-AEF1-F4E825FBEECF}" type="presOf" srcId="{5C1CB5C7-EC40-4E57-9075-38692F51F32E}" destId="{805281F2-717F-4E18-AD46-C5EB6E79E899}" srcOrd="0" destOrd="0" presId="urn:microsoft.com/office/officeart/2005/8/layout/default"/>
    <dgm:cxn modelId="{3F0634A4-C991-494B-8A36-3ED542E6A820}" srcId="{B4E4D673-73A0-4602-9B02-F61EBDBEDEAE}" destId="{025934FB-5D6F-4355-814A-A078F0CF7294}" srcOrd="1" destOrd="0" parTransId="{CF36B248-2E5F-46F0-87CE-F689A1EA5D7D}" sibTransId="{D4E5C5BE-B32A-4228-95C1-8E36B452DF7D}"/>
    <dgm:cxn modelId="{4016F1C5-1F51-4049-BBF0-1D8E0416C6E7}" type="presOf" srcId="{B4E4D673-73A0-4602-9B02-F61EBDBEDEAE}" destId="{4C17B557-1D72-43F3-A116-1232E0A46789}" srcOrd="0" destOrd="0" presId="urn:microsoft.com/office/officeart/2005/8/layout/default"/>
    <dgm:cxn modelId="{4EB54E2B-2522-48B3-8E69-4C764DC6B1F5}" type="presOf" srcId="{025934FB-5D6F-4355-814A-A078F0CF7294}" destId="{F22F8D65-A02C-4263-8A5F-1C221C4F490E}" srcOrd="0" destOrd="0" presId="urn:microsoft.com/office/officeart/2005/8/layout/default"/>
    <dgm:cxn modelId="{7B58EBDF-3172-420C-B11E-44230DA0A21F}" srcId="{B4E4D673-73A0-4602-9B02-F61EBDBEDEAE}" destId="{5C1CB5C7-EC40-4E57-9075-38692F51F32E}" srcOrd="2" destOrd="0" parTransId="{C318E730-110D-4DAB-BB80-31341E771216}" sibTransId="{2984487A-3E95-4F28-8A11-A9D66A0064A0}"/>
    <dgm:cxn modelId="{183E588E-BFC8-46F4-8ED8-88F9DAC719C4}" type="presParOf" srcId="{4C17B557-1D72-43F3-A116-1232E0A46789}" destId="{28E6DB15-D8C9-44DF-9C3D-2E97D5382C47}" srcOrd="0" destOrd="0" presId="urn:microsoft.com/office/officeart/2005/8/layout/default"/>
    <dgm:cxn modelId="{19597257-E8D9-4AA6-9832-B039EFD37595}" type="presParOf" srcId="{4C17B557-1D72-43F3-A116-1232E0A46789}" destId="{B740FBFF-E058-47EC-B79F-65AF44D8DAD0}" srcOrd="1" destOrd="0" presId="urn:microsoft.com/office/officeart/2005/8/layout/default"/>
    <dgm:cxn modelId="{49ECF759-E0BD-424A-A259-3B441373B6AA}" type="presParOf" srcId="{4C17B557-1D72-43F3-A116-1232E0A46789}" destId="{F22F8D65-A02C-4263-8A5F-1C221C4F490E}" srcOrd="2" destOrd="0" presId="urn:microsoft.com/office/officeart/2005/8/layout/default"/>
    <dgm:cxn modelId="{EC2D8C2A-A2A4-4171-9DCF-592CF674E7DA}" type="presParOf" srcId="{4C17B557-1D72-43F3-A116-1232E0A46789}" destId="{2954DBE6-3886-47DC-8286-7042D4D993A4}" srcOrd="3" destOrd="0" presId="urn:microsoft.com/office/officeart/2005/8/layout/default"/>
    <dgm:cxn modelId="{5EC848D7-730A-4848-AB66-3917670610A0}" type="presParOf" srcId="{4C17B557-1D72-43F3-A116-1232E0A46789}" destId="{805281F2-717F-4E18-AD46-C5EB6E79E89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9117C-5CE8-448C-B00D-1AFC3ADB313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63AAE0-D1A9-4394-A018-B605517CBE7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Set an overarching goal: what you are trying to achieve</a:t>
          </a:r>
          <a:endParaRPr lang="en-US" sz="2800" dirty="0">
            <a:solidFill>
              <a:schemeClr val="bg1"/>
            </a:solidFill>
          </a:endParaRPr>
        </a:p>
      </dgm:t>
    </dgm:pt>
    <dgm:pt modelId="{661599F3-A924-4A17-A285-0BAD0EF4E0D6}" type="parTrans" cxnId="{53460237-3DE8-4EB7-A6B4-7AA0A00C282E}">
      <dgm:prSet/>
      <dgm:spPr/>
      <dgm:t>
        <a:bodyPr/>
        <a:lstStyle/>
        <a:p>
          <a:endParaRPr lang="en-US"/>
        </a:p>
      </dgm:t>
    </dgm:pt>
    <dgm:pt modelId="{AEBE5478-2F10-4A3B-801F-0023831F700D}" type="sibTrans" cxnId="{53460237-3DE8-4EB7-A6B4-7AA0A00C282E}">
      <dgm:prSet/>
      <dgm:spPr/>
      <dgm:t>
        <a:bodyPr/>
        <a:lstStyle/>
        <a:p>
          <a:endParaRPr lang="en-US"/>
        </a:p>
      </dgm:t>
    </dgm:pt>
    <dgm:pt modelId="{DF670FB1-2043-41DE-8D7C-9D8C8FAE144B}" type="pres">
      <dgm:prSet presAssocID="{0AF9117C-5CE8-448C-B00D-1AFC3ADB31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09AE10-0F56-4A33-860E-7666C694530D}" type="pres">
      <dgm:prSet presAssocID="{1D63AAE0-D1A9-4394-A018-B605517CBE79}" presName="root" presStyleCnt="0"/>
      <dgm:spPr/>
    </dgm:pt>
    <dgm:pt modelId="{BB111E0C-6D4A-4F98-A937-4166C8BFE630}" type="pres">
      <dgm:prSet presAssocID="{1D63AAE0-D1A9-4394-A018-B605517CBE79}" presName="rootComposite" presStyleCnt="0"/>
      <dgm:spPr/>
    </dgm:pt>
    <dgm:pt modelId="{3059853D-8EAE-40E4-8E88-969091F66E12}" type="pres">
      <dgm:prSet presAssocID="{1D63AAE0-D1A9-4394-A018-B605517CBE79}" presName="rootText" presStyleLbl="node1" presStyleIdx="0" presStyleCnt="1" custScaleX="194251" custScaleY="59996" custLinFactNeighborX="-88" custLinFactNeighborY="-789"/>
      <dgm:spPr/>
      <dgm:t>
        <a:bodyPr/>
        <a:lstStyle/>
        <a:p>
          <a:endParaRPr lang="en-US"/>
        </a:p>
      </dgm:t>
    </dgm:pt>
    <dgm:pt modelId="{C5532CC6-1167-4480-B699-AFB9D66C76ED}" type="pres">
      <dgm:prSet presAssocID="{1D63AAE0-D1A9-4394-A018-B605517CBE79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CDD1A2-D9AC-4B85-852F-4BEFE17826B0}" type="pres">
      <dgm:prSet presAssocID="{1D63AAE0-D1A9-4394-A018-B605517CBE79}" presName="childShape" presStyleCnt="0"/>
      <dgm:spPr/>
    </dgm:pt>
  </dgm:ptLst>
  <dgm:cxnLst>
    <dgm:cxn modelId="{8D9CB36A-262F-4564-A045-D1A0EAA89F0D}" type="presOf" srcId="{1D63AAE0-D1A9-4394-A018-B605517CBE79}" destId="{C5532CC6-1167-4480-B699-AFB9D66C76ED}" srcOrd="1" destOrd="0" presId="urn:microsoft.com/office/officeart/2005/8/layout/hierarchy3"/>
    <dgm:cxn modelId="{AA5573CC-995F-4590-9597-09884FFC48F8}" type="presOf" srcId="{0AF9117C-5CE8-448C-B00D-1AFC3ADB313C}" destId="{DF670FB1-2043-41DE-8D7C-9D8C8FAE144B}" srcOrd="0" destOrd="0" presId="urn:microsoft.com/office/officeart/2005/8/layout/hierarchy3"/>
    <dgm:cxn modelId="{7E300214-5E11-42DE-A3F5-DAED7EEA21F2}" type="presOf" srcId="{1D63AAE0-D1A9-4394-A018-B605517CBE79}" destId="{3059853D-8EAE-40E4-8E88-969091F66E12}" srcOrd="0" destOrd="0" presId="urn:microsoft.com/office/officeart/2005/8/layout/hierarchy3"/>
    <dgm:cxn modelId="{53460237-3DE8-4EB7-A6B4-7AA0A00C282E}" srcId="{0AF9117C-5CE8-448C-B00D-1AFC3ADB313C}" destId="{1D63AAE0-D1A9-4394-A018-B605517CBE79}" srcOrd="0" destOrd="0" parTransId="{661599F3-A924-4A17-A285-0BAD0EF4E0D6}" sibTransId="{AEBE5478-2F10-4A3B-801F-0023831F700D}"/>
    <dgm:cxn modelId="{54A9641E-1617-467D-89F5-188CF72F72EA}" type="presParOf" srcId="{DF670FB1-2043-41DE-8D7C-9D8C8FAE144B}" destId="{FA09AE10-0F56-4A33-860E-7666C694530D}" srcOrd="0" destOrd="0" presId="urn:microsoft.com/office/officeart/2005/8/layout/hierarchy3"/>
    <dgm:cxn modelId="{88928EFA-65FA-48B2-BFF4-D5321D4F2E69}" type="presParOf" srcId="{FA09AE10-0F56-4A33-860E-7666C694530D}" destId="{BB111E0C-6D4A-4F98-A937-4166C8BFE630}" srcOrd="0" destOrd="0" presId="urn:microsoft.com/office/officeart/2005/8/layout/hierarchy3"/>
    <dgm:cxn modelId="{D15E34D6-103B-4197-A469-A38767B926B3}" type="presParOf" srcId="{BB111E0C-6D4A-4F98-A937-4166C8BFE630}" destId="{3059853D-8EAE-40E4-8E88-969091F66E12}" srcOrd="0" destOrd="0" presId="urn:microsoft.com/office/officeart/2005/8/layout/hierarchy3"/>
    <dgm:cxn modelId="{D31B9024-4D59-4E20-BB8E-39285F9E59C9}" type="presParOf" srcId="{BB111E0C-6D4A-4F98-A937-4166C8BFE630}" destId="{C5532CC6-1167-4480-B699-AFB9D66C76ED}" srcOrd="1" destOrd="0" presId="urn:microsoft.com/office/officeart/2005/8/layout/hierarchy3"/>
    <dgm:cxn modelId="{CF33D38C-BDC8-4902-B8CA-8C740F9DC2A1}" type="presParOf" srcId="{FA09AE10-0F56-4A33-860E-7666C694530D}" destId="{44CDD1A2-D9AC-4B85-852F-4BEFE17826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9117C-5CE8-448C-B00D-1AFC3ADB313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63AAE0-D1A9-4394-A018-B605517CBE7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Define your target audience(s): who are the most important people for you to reach and persuade in order to achieve your goal?</a:t>
          </a:r>
          <a:endParaRPr lang="en-US" sz="2400" b="1" dirty="0">
            <a:solidFill>
              <a:schemeClr val="bg1"/>
            </a:solidFill>
          </a:endParaRPr>
        </a:p>
      </dgm:t>
    </dgm:pt>
    <dgm:pt modelId="{661599F3-A924-4A17-A285-0BAD0EF4E0D6}" type="parTrans" cxnId="{53460237-3DE8-4EB7-A6B4-7AA0A00C282E}">
      <dgm:prSet/>
      <dgm:spPr/>
      <dgm:t>
        <a:bodyPr/>
        <a:lstStyle/>
        <a:p>
          <a:endParaRPr lang="en-US"/>
        </a:p>
      </dgm:t>
    </dgm:pt>
    <dgm:pt modelId="{AEBE5478-2F10-4A3B-801F-0023831F700D}" type="sibTrans" cxnId="{53460237-3DE8-4EB7-A6B4-7AA0A00C282E}">
      <dgm:prSet/>
      <dgm:spPr/>
      <dgm:t>
        <a:bodyPr/>
        <a:lstStyle/>
        <a:p>
          <a:endParaRPr lang="en-US"/>
        </a:p>
      </dgm:t>
    </dgm:pt>
    <dgm:pt modelId="{FEC5D7CB-8043-4722-AE19-67565906717E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Identify who has the power to implement the change you seek and assess their position</a:t>
          </a:r>
          <a:endParaRPr lang="en-US" sz="2000" b="1" dirty="0">
            <a:solidFill>
              <a:srgbClr val="003C78"/>
            </a:solidFill>
          </a:endParaRPr>
        </a:p>
      </dgm:t>
    </dgm:pt>
    <dgm:pt modelId="{C23BB38D-18B2-4D3F-85CA-C18C6FAFE84B}" type="parTrans" cxnId="{923D5798-DF51-4264-83C9-CC490F8C161C}">
      <dgm:prSet/>
      <dgm:spPr/>
      <dgm:t>
        <a:bodyPr/>
        <a:lstStyle/>
        <a:p>
          <a:endParaRPr lang="en-US"/>
        </a:p>
      </dgm:t>
    </dgm:pt>
    <dgm:pt modelId="{8237F595-3F1F-44C3-9B5C-9BC0CFE55D25}" type="sibTrans" cxnId="{923D5798-DF51-4264-83C9-CC490F8C161C}">
      <dgm:prSet/>
      <dgm:spPr/>
      <dgm:t>
        <a:bodyPr/>
        <a:lstStyle/>
        <a:p>
          <a:endParaRPr lang="en-US"/>
        </a:p>
      </dgm:t>
    </dgm:pt>
    <dgm:pt modelId="{67E20E98-B1BC-491E-8583-71EB5ECD597B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What do they need?  More information?  Funding?  Is your issue a political priority?  What are the barriers?</a:t>
          </a:r>
          <a:endParaRPr lang="en-US" sz="2000" b="1" dirty="0">
            <a:solidFill>
              <a:srgbClr val="003C78"/>
            </a:solidFill>
          </a:endParaRPr>
        </a:p>
      </dgm:t>
    </dgm:pt>
    <dgm:pt modelId="{D5F22ED0-C640-4D9A-A010-54C387A9C5A1}" type="parTrans" cxnId="{5F0C1F5D-957D-44F9-8AFB-4322126C9C5B}">
      <dgm:prSet/>
      <dgm:spPr/>
      <dgm:t>
        <a:bodyPr/>
        <a:lstStyle/>
        <a:p>
          <a:endParaRPr lang="en-US"/>
        </a:p>
      </dgm:t>
    </dgm:pt>
    <dgm:pt modelId="{D1D71BC5-4306-4156-99A7-23BBFE74B76C}" type="sibTrans" cxnId="{5F0C1F5D-957D-44F9-8AFB-4322126C9C5B}">
      <dgm:prSet/>
      <dgm:spPr/>
      <dgm:t>
        <a:bodyPr/>
        <a:lstStyle/>
        <a:p>
          <a:endParaRPr lang="en-US"/>
        </a:p>
      </dgm:t>
    </dgm:pt>
    <dgm:pt modelId="{FB8F7BDD-7A77-4FA9-9079-63BB258FCF23}">
      <dgm:prSet phldrT="[Text]" custT="1"/>
      <dgm:spPr/>
      <dgm:t>
        <a:bodyPr/>
        <a:lstStyle/>
        <a:p>
          <a:pPr algn="l"/>
          <a:r>
            <a:rPr lang="en-US" sz="2000" b="1" i="1" dirty="0" smtClean="0">
              <a:solidFill>
                <a:srgbClr val="003C78"/>
              </a:solidFill>
            </a:rPr>
            <a:t>Example: </a:t>
          </a:r>
          <a:r>
            <a:rPr lang="en-US" sz="2000" b="1" i="1" dirty="0" err="1" smtClean="0">
              <a:solidFill>
                <a:srgbClr val="003C78"/>
              </a:solidFill>
            </a:rPr>
            <a:t>MoH</a:t>
          </a:r>
          <a:r>
            <a:rPr lang="en-US" sz="2000" b="1" i="1" dirty="0" smtClean="0">
              <a:solidFill>
                <a:srgbClr val="003C78"/>
              </a:solidFill>
            </a:rPr>
            <a:t>/</a:t>
          </a:r>
          <a:r>
            <a:rPr lang="en-US" sz="2000" b="1" i="1" dirty="0" err="1" smtClean="0">
              <a:solidFill>
                <a:srgbClr val="003C78"/>
              </a:solidFill>
            </a:rPr>
            <a:t>MoF</a:t>
          </a:r>
          <a:r>
            <a:rPr lang="en-US" sz="2000" b="1" i="1" dirty="0" smtClean="0">
              <a:solidFill>
                <a:srgbClr val="003C78"/>
              </a:solidFill>
            </a:rPr>
            <a:t> officials</a:t>
          </a:r>
          <a:endParaRPr lang="en-US" sz="2000" b="1" dirty="0">
            <a:solidFill>
              <a:srgbClr val="003C78"/>
            </a:solidFill>
          </a:endParaRPr>
        </a:p>
      </dgm:t>
    </dgm:pt>
    <dgm:pt modelId="{A91F731E-1CD1-427D-BD30-4B329C0F06D9}" type="parTrans" cxnId="{BC0FE50E-8598-4D00-A231-7E9FF387D900}">
      <dgm:prSet/>
      <dgm:spPr/>
      <dgm:t>
        <a:bodyPr/>
        <a:lstStyle/>
        <a:p>
          <a:endParaRPr lang="en-US"/>
        </a:p>
      </dgm:t>
    </dgm:pt>
    <dgm:pt modelId="{4594A603-7F88-446F-9CB3-255C70C89E73}" type="sibTrans" cxnId="{BC0FE50E-8598-4D00-A231-7E9FF387D900}">
      <dgm:prSet/>
      <dgm:spPr/>
      <dgm:t>
        <a:bodyPr/>
        <a:lstStyle/>
        <a:p>
          <a:endParaRPr lang="en-US"/>
        </a:p>
      </dgm:t>
    </dgm:pt>
    <dgm:pt modelId="{DF670FB1-2043-41DE-8D7C-9D8C8FAE144B}" type="pres">
      <dgm:prSet presAssocID="{0AF9117C-5CE8-448C-B00D-1AFC3ADB31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09AE10-0F56-4A33-860E-7666C694530D}" type="pres">
      <dgm:prSet presAssocID="{1D63AAE0-D1A9-4394-A018-B605517CBE79}" presName="root" presStyleCnt="0"/>
      <dgm:spPr/>
    </dgm:pt>
    <dgm:pt modelId="{BB111E0C-6D4A-4F98-A937-4166C8BFE630}" type="pres">
      <dgm:prSet presAssocID="{1D63AAE0-D1A9-4394-A018-B605517CBE79}" presName="rootComposite" presStyleCnt="0"/>
      <dgm:spPr/>
    </dgm:pt>
    <dgm:pt modelId="{3059853D-8EAE-40E4-8E88-969091F66E12}" type="pres">
      <dgm:prSet presAssocID="{1D63AAE0-D1A9-4394-A018-B605517CBE79}" presName="rootText" presStyleLbl="node1" presStyleIdx="0" presStyleCnt="1" custScaleX="379121" custScaleY="117122" custLinFactNeighborX="-88" custLinFactNeighborY="-789"/>
      <dgm:spPr/>
      <dgm:t>
        <a:bodyPr/>
        <a:lstStyle/>
        <a:p>
          <a:endParaRPr lang="en-US"/>
        </a:p>
      </dgm:t>
    </dgm:pt>
    <dgm:pt modelId="{C5532CC6-1167-4480-B699-AFB9D66C76ED}" type="pres">
      <dgm:prSet presAssocID="{1D63AAE0-D1A9-4394-A018-B605517CBE79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CDD1A2-D9AC-4B85-852F-4BEFE17826B0}" type="pres">
      <dgm:prSet presAssocID="{1D63AAE0-D1A9-4394-A018-B605517CBE79}" presName="childShape" presStyleCnt="0"/>
      <dgm:spPr/>
    </dgm:pt>
    <dgm:pt modelId="{A5205DAF-3970-41E4-A335-7019EB88078A}" type="pres">
      <dgm:prSet presAssocID="{C23BB38D-18B2-4D3F-85CA-C18C6FAFE84B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6F28F97-056D-4C08-B19C-D20CD0CAA61E}" type="pres">
      <dgm:prSet presAssocID="{FEC5D7CB-8043-4722-AE19-67565906717E}" presName="childText" presStyleLbl="bgAcc1" presStyleIdx="0" presStyleCnt="3" custScaleX="411734" custScaleY="6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3D815-AAF8-4E6B-AB18-5F94DE96C4BA}" type="pres">
      <dgm:prSet presAssocID="{D5F22ED0-C640-4D9A-A010-54C387A9C5A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38B5B98-F84A-4F9A-9CBB-64AC56A2DD3C}" type="pres">
      <dgm:prSet presAssocID="{67E20E98-B1BC-491E-8583-71EB5ECD597B}" presName="childText" presStyleLbl="bgAcc1" presStyleIdx="1" presStyleCnt="3" custScaleX="411734" custScaleY="6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E2A20-089F-4402-B5D1-FE8E159C873C}" type="pres">
      <dgm:prSet presAssocID="{A91F731E-1CD1-427D-BD30-4B329C0F06D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13D3A3E-E0BB-41EE-B4C0-76D00EBE145F}" type="pres">
      <dgm:prSet presAssocID="{FB8F7BDD-7A77-4FA9-9079-63BB258FCF23}" presName="childText" presStyleLbl="bgAcc1" presStyleIdx="2" presStyleCnt="3" custScaleX="409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D5798-DF51-4264-83C9-CC490F8C161C}" srcId="{1D63AAE0-D1A9-4394-A018-B605517CBE79}" destId="{FEC5D7CB-8043-4722-AE19-67565906717E}" srcOrd="0" destOrd="0" parTransId="{C23BB38D-18B2-4D3F-85CA-C18C6FAFE84B}" sibTransId="{8237F595-3F1F-44C3-9B5C-9BC0CFE55D25}"/>
    <dgm:cxn modelId="{BC0FE50E-8598-4D00-A231-7E9FF387D900}" srcId="{1D63AAE0-D1A9-4394-A018-B605517CBE79}" destId="{FB8F7BDD-7A77-4FA9-9079-63BB258FCF23}" srcOrd="2" destOrd="0" parTransId="{A91F731E-1CD1-427D-BD30-4B329C0F06D9}" sibTransId="{4594A603-7F88-446F-9CB3-255C70C89E73}"/>
    <dgm:cxn modelId="{51751C9B-55C3-4D62-B711-33FDE1632D63}" type="presOf" srcId="{D5F22ED0-C640-4D9A-A010-54C387A9C5A1}" destId="{EE53D815-AAF8-4E6B-AB18-5F94DE96C4BA}" srcOrd="0" destOrd="0" presId="urn:microsoft.com/office/officeart/2005/8/layout/hierarchy3"/>
    <dgm:cxn modelId="{5F0C1F5D-957D-44F9-8AFB-4322126C9C5B}" srcId="{1D63AAE0-D1A9-4394-A018-B605517CBE79}" destId="{67E20E98-B1BC-491E-8583-71EB5ECD597B}" srcOrd="1" destOrd="0" parTransId="{D5F22ED0-C640-4D9A-A010-54C387A9C5A1}" sibTransId="{D1D71BC5-4306-4156-99A7-23BBFE74B76C}"/>
    <dgm:cxn modelId="{53460237-3DE8-4EB7-A6B4-7AA0A00C282E}" srcId="{0AF9117C-5CE8-448C-B00D-1AFC3ADB313C}" destId="{1D63AAE0-D1A9-4394-A018-B605517CBE79}" srcOrd="0" destOrd="0" parTransId="{661599F3-A924-4A17-A285-0BAD0EF4E0D6}" sibTransId="{AEBE5478-2F10-4A3B-801F-0023831F700D}"/>
    <dgm:cxn modelId="{17320967-787F-4DAD-B8FC-35C8F303A871}" type="presOf" srcId="{0AF9117C-5CE8-448C-B00D-1AFC3ADB313C}" destId="{DF670FB1-2043-41DE-8D7C-9D8C8FAE144B}" srcOrd="0" destOrd="0" presId="urn:microsoft.com/office/officeart/2005/8/layout/hierarchy3"/>
    <dgm:cxn modelId="{5DF88C30-ECDC-4034-B102-080A87BBE53C}" type="presOf" srcId="{FB8F7BDD-7A77-4FA9-9079-63BB258FCF23}" destId="{D13D3A3E-E0BB-41EE-B4C0-76D00EBE145F}" srcOrd="0" destOrd="0" presId="urn:microsoft.com/office/officeart/2005/8/layout/hierarchy3"/>
    <dgm:cxn modelId="{97990FAB-E7E5-45C4-BD6B-5C70BD2550E3}" type="presOf" srcId="{FEC5D7CB-8043-4722-AE19-67565906717E}" destId="{36F28F97-056D-4C08-B19C-D20CD0CAA61E}" srcOrd="0" destOrd="0" presId="urn:microsoft.com/office/officeart/2005/8/layout/hierarchy3"/>
    <dgm:cxn modelId="{E783B0C6-334F-492B-A7DF-133CF8AF48B4}" type="presOf" srcId="{1D63AAE0-D1A9-4394-A018-B605517CBE79}" destId="{C5532CC6-1167-4480-B699-AFB9D66C76ED}" srcOrd="1" destOrd="0" presId="urn:microsoft.com/office/officeart/2005/8/layout/hierarchy3"/>
    <dgm:cxn modelId="{744F4FCB-B128-41B9-A79D-5001BEFD0BB0}" type="presOf" srcId="{1D63AAE0-D1A9-4394-A018-B605517CBE79}" destId="{3059853D-8EAE-40E4-8E88-969091F66E12}" srcOrd="0" destOrd="0" presId="urn:microsoft.com/office/officeart/2005/8/layout/hierarchy3"/>
    <dgm:cxn modelId="{6E21AB89-4A18-441A-B0E9-219578DF0540}" type="presOf" srcId="{C23BB38D-18B2-4D3F-85CA-C18C6FAFE84B}" destId="{A5205DAF-3970-41E4-A335-7019EB88078A}" srcOrd="0" destOrd="0" presId="urn:microsoft.com/office/officeart/2005/8/layout/hierarchy3"/>
    <dgm:cxn modelId="{502B6F7E-DFBF-4B6A-A8DC-B670BECD18C0}" type="presOf" srcId="{A91F731E-1CD1-427D-BD30-4B329C0F06D9}" destId="{18CE2A20-089F-4402-B5D1-FE8E159C873C}" srcOrd="0" destOrd="0" presId="urn:microsoft.com/office/officeart/2005/8/layout/hierarchy3"/>
    <dgm:cxn modelId="{B7CF46AD-9166-482D-8000-403B6D557EC0}" type="presOf" srcId="{67E20E98-B1BC-491E-8583-71EB5ECD597B}" destId="{A38B5B98-F84A-4F9A-9CBB-64AC56A2DD3C}" srcOrd="0" destOrd="0" presId="urn:microsoft.com/office/officeart/2005/8/layout/hierarchy3"/>
    <dgm:cxn modelId="{50CA30E8-20F6-457E-AC6F-51C55B857763}" type="presParOf" srcId="{DF670FB1-2043-41DE-8D7C-9D8C8FAE144B}" destId="{FA09AE10-0F56-4A33-860E-7666C694530D}" srcOrd="0" destOrd="0" presId="urn:microsoft.com/office/officeart/2005/8/layout/hierarchy3"/>
    <dgm:cxn modelId="{E75A2046-4B73-42FB-B50A-7D1597EA5326}" type="presParOf" srcId="{FA09AE10-0F56-4A33-860E-7666C694530D}" destId="{BB111E0C-6D4A-4F98-A937-4166C8BFE630}" srcOrd="0" destOrd="0" presId="urn:microsoft.com/office/officeart/2005/8/layout/hierarchy3"/>
    <dgm:cxn modelId="{3A59B342-CBE8-4C60-BBBA-6E5661CA2D06}" type="presParOf" srcId="{BB111E0C-6D4A-4F98-A937-4166C8BFE630}" destId="{3059853D-8EAE-40E4-8E88-969091F66E12}" srcOrd="0" destOrd="0" presId="urn:microsoft.com/office/officeart/2005/8/layout/hierarchy3"/>
    <dgm:cxn modelId="{440AFDEB-515B-487C-8BE6-F90E0B1DD35E}" type="presParOf" srcId="{BB111E0C-6D4A-4F98-A937-4166C8BFE630}" destId="{C5532CC6-1167-4480-B699-AFB9D66C76ED}" srcOrd="1" destOrd="0" presId="urn:microsoft.com/office/officeart/2005/8/layout/hierarchy3"/>
    <dgm:cxn modelId="{C461303C-1FE8-4543-96ED-720054F10D30}" type="presParOf" srcId="{FA09AE10-0F56-4A33-860E-7666C694530D}" destId="{44CDD1A2-D9AC-4B85-852F-4BEFE17826B0}" srcOrd="1" destOrd="0" presId="urn:microsoft.com/office/officeart/2005/8/layout/hierarchy3"/>
    <dgm:cxn modelId="{9C180A99-8628-4A8D-9135-ADDEEDBD576B}" type="presParOf" srcId="{44CDD1A2-D9AC-4B85-852F-4BEFE17826B0}" destId="{A5205DAF-3970-41E4-A335-7019EB88078A}" srcOrd="0" destOrd="0" presId="urn:microsoft.com/office/officeart/2005/8/layout/hierarchy3"/>
    <dgm:cxn modelId="{657EF505-16A2-49BA-A0D8-613EAF6BBC5F}" type="presParOf" srcId="{44CDD1A2-D9AC-4B85-852F-4BEFE17826B0}" destId="{36F28F97-056D-4C08-B19C-D20CD0CAA61E}" srcOrd="1" destOrd="0" presId="urn:microsoft.com/office/officeart/2005/8/layout/hierarchy3"/>
    <dgm:cxn modelId="{83449DD2-9F01-4E5A-8E5A-E3F4ED36A704}" type="presParOf" srcId="{44CDD1A2-D9AC-4B85-852F-4BEFE17826B0}" destId="{EE53D815-AAF8-4E6B-AB18-5F94DE96C4BA}" srcOrd="2" destOrd="0" presId="urn:microsoft.com/office/officeart/2005/8/layout/hierarchy3"/>
    <dgm:cxn modelId="{A5B9B9DE-06FA-4FFD-9026-57C2CE36B4D0}" type="presParOf" srcId="{44CDD1A2-D9AC-4B85-852F-4BEFE17826B0}" destId="{A38B5B98-F84A-4F9A-9CBB-64AC56A2DD3C}" srcOrd="3" destOrd="0" presId="urn:microsoft.com/office/officeart/2005/8/layout/hierarchy3"/>
    <dgm:cxn modelId="{087E6E8B-75FD-413B-B8FD-F78781DEA615}" type="presParOf" srcId="{44CDD1A2-D9AC-4B85-852F-4BEFE17826B0}" destId="{18CE2A20-089F-4402-B5D1-FE8E159C873C}" srcOrd="4" destOrd="0" presId="urn:microsoft.com/office/officeart/2005/8/layout/hierarchy3"/>
    <dgm:cxn modelId="{C227A517-C123-4BF2-BD68-ED02D0129DBB}" type="presParOf" srcId="{44CDD1A2-D9AC-4B85-852F-4BEFE17826B0}" destId="{D13D3A3E-E0BB-41EE-B4C0-76D00EBE145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A46B8-9B69-4172-A306-667B848163F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01C2D-348B-4248-992F-AB0E556B320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Determine the strategy: the plan you will use to achieve your goal and the tactics you will use</a:t>
          </a:r>
          <a:endParaRPr lang="en-US" sz="2400" b="1" dirty="0">
            <a:solidFill>
              <a:schemeClr val="bg1"/>
            </a:solidFill>
          </a:endParaRPr>
        </a:p>
      </dgm:t>
    </dgm:pt>
    <dgm:pt modelId="{72BC20F8-9AD4-43CA-8076-8226E135D627}" type="parTrans" cxnId="{0D3196E3-917E-4C19-B721-CC5A6B7B83D0}">
      <dgm:prSet/>
      <dgm:spPr/>
      <dgm:t>
        <a:bodyPr/>
        <a:lstStyle/>
        <a:p>
          <a:endParaRPr lang="en-US"/>
        </a:p>
      </dgm:t>
    </dgm:pt>
    <dgm:pt modelId="{38917FB3-2267-497D-863A-C7836131A583}" type="sibTrans" cxnId="{0D3196E3-917E-4C19-B721-CC5A6B7B83D0}">
      <dgm:prSet/>
      <dgm:spPr/>
      <dgm:t>
        <a:bodyPr/>
        <a:lstStyle/>
        <a:p>
          <a:endParaRPr lang="en-US"/>
        </a:p>
      </dgm:t>
    </dgm:pt>
    <dgm:pt modelId="{E926B14C-9BA5-4766-BFF0-29E3E89ED821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Tactics could include policy briefings, one-on-one meetings, media interviews</a:t>
          </a:r>
          <a:endParaRPr lang="en-US" sz="1600" b="1" dirty="0">
            <a:solidFill>
              <a:srgbClr val="003C78"/>
            </a:solidFill>
          </a:endParaRPr>
        </a:p>
      </dgm:t>
    </dgm:pt>
    <dgm:pt modelId="{C1394846-1BB8-46FB-AEC6-5D985BC0DD06}" type="parTrans" cxnId="{C747EFCB-F80F-4229-A465-DDD018E180F3}">
      <dgm:prSet/>
      <dgm:spPr/>
      <dgm:t>
        <a:bodyPr/>
        <a:lstStyle/>
        <a:p>
          <a:endParaRPr lang="en-US"/>
        </a:p>
      </dgm:t>
    </dgm:pt>
    <dgm:pt modelId="{B051B696-EA60-4D5E-93C3-2B3EC9F00C71}" type="sibTrans" cxnId="{C747EFCB-F80F-4229-A465-DDD018E180F3}">
      <dgm:prSet/>
      <dgm:spPr/>
      <dgm:t>
        <a:bodyPr/>
        <a:lstStyle/>
        <a:p>
          <a:endParaRPr lang="en-US"/>
        </a:p>
      </dgm:t>
    </dgm:pt>
    <dgm:pt modelId="{6E115B72-C1AA-4E5E-A6F3-FD65E14EA78F}">
      <dgm:prSet phldrT="[Text]" custT="1"/>
      <dgm:spPr/>
      <dgm:t>
        <a:bodyPr/>
        <a:lstStyle/>
        <a:p>
          <a:pPr algn="l"/>
          <a:r>
            <a:rPr lang="en-US" sz="1800" b="1" i="1" dirty="0" smtClean="0">
              <a:solidFill>
                <a:srgbClr val="003C78"/>
              </a:solidFill>
            </a:rPr>
            <a:t>Example: gather the most compelling evidence, have credible sources share it with </a:t>
          </a:r>
          <a:r>
            <a:rPr lang="en-US" sz="1800" b="1" i="1" dirty="0" err="1" smtClean="0">
              <a:solidFill>
                <a:srgbClr val="003C78"/>
              </a:solidFill>
            </a:rPr>
            <a:t>MoH</a:t>
          </a:r>
          <a:r>
            <a:rPr lang="en-US" sz="1800" b="1" i="1" dirty="0" smtClean="0">
              <a:solidFill>
                <a:srgbClr val="003C78"/>
              </a:solidFill>
            </a:rPr>
            <a:t>/</a:t>
          </a:r>
          <a:r>
            <a:rPr lang="en-US" sz="1800" b="1" i="1" dirty="0" err="1" smtClean="0">
              <a:solidFill>
                <a:srgbClr val="003C78"/>
              </a:solidFill>
            </a:rPr>
            <a:t>MoF</a:t>
          </a:r>
          <a:r>
            <a:rPr lang="en-US" sz="1800" b="1" i="1" dirty="0" smtClean="0">
              <a:solidFill>
                <a:srgbClr val="003C78"/>
              </a:solidFill>
            </a:rPr>
            <a:t> officials in advance of vaccine-related decisions</a:t>
          </a:r>
          <a:endParaRPr lang="en-US" sz="1800" b="1" dirty="0">
            <a:solidFill>
              <a:srgbClr val="003C78"/>
            </a:solidFill>
          </a:endParaRPr>
        </a:p>
      </dgm:t>
    </dgm:pt>
    <dgm:pt modelId="{7608C8CD-C0FA-4E77-B874-941CD6A2A779}" type="parTrans" cxnId="{CF0DC800-5D53-4B88-B11D-18CEE27FDD8F}">
      <dgm:prSet/>
      <dgm:spPr/>
      <dgm:t>
        <a:bodyPr/>
        <a:lstStyle/>
        <a:p>
          <a:endParaRPr lang="en-US"/>
        </a:p>
      </dgm:t>
    </dgm:pt>
    <dgm:pt modelId="{D6ADF487-53A2-49AE-8A9B-EE66EE6A6ED9}" type="sibTrans" cxnId="{CF0DC800-5D53-4B88-B11D-18CEE27FDD8F}">
      <dgm:prSet/>
      <dgm:spPr/>
      <dgm:t>
        <a:bodyPr/>
        <a:lstStyle/>
        <a:p>
          <a:endParaRPr lang="en-US"/>
        </a:p>
      </dgm:t>
    </dgm:pt>
    <dgm:pt modelId="{3BA15537-8D1B-4BDE-9BFD-AAE9EF7EAB73}" type="pres">
      <dgm:prSet presAssocID="{D1EA46B8-9B69-4172-A306-667B848163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93CC51-6E79-435A-8C5F-441AAD09A38C}" type="pres">
      <dgm:prSet presAssocID="{38A01C2D-348B-4248-992F-AB0E556B3204}" presName="root" presStyleCnt="0"/>
      <dgm:spPr/>
    </dgm:pt>
    <dgm:pt modelId="{62558154-D6E0-46D4-9140-C9F8B257D53B}" type="pres">
      <dgm:prSet presAssocID="{38A01C2D-348B-4248-992F-AB0E556B3204}" presName="rootComposite" presStyleCnt="0"/>
      <dgm:spPr/>
    </dgm:pt>
    <dgm:pt modelId="{85AEEEFB-B156-4D65-B810-6AB364765904}" type="pres">
      <dgm:prSet presAssocID="{38A01C2D-348B-4248-992F-AB0E556B3204}" presName="rootText" presStyleLbl="node1" presStyleIdx="0" presStyleCnt="1" custScaleX="294253" custLinFactNeighborX="-669" custLinFactNeighborY="11484"/>
      <dgm:spPr/>
      <dgm:t>
        <a:bodyPr/>
        <a:lstStyle/>
        <a:p>
          <a:endParaRPr lang="en-US"/>
        </a:p>
      </dgm:t>
    </dgm:pt>
    <dgm:pt modelId="{E112CDBB-4543-4381-89C2-9B28A25FA38F}" type="pres">
      <dgm:prSet presAssocID="{38A01C2D-348B-4248-992F-AB0E556B3204}" presName="rootConnector" presStyleLbl="node1" presStyleIdx="0" presStyleCnt="1"/>
      <dgm:spPr/>
      <dgm:t>
        <a:bodyPr/>
        <a:lstStyle/>
        <a:p>
          <a:endParaRPr lang="en-US"/>
        </a:p>
      </dgm:t>
    </dgm:pt>
    <dgm:pt modelId="{DB6D9122-927F-4E61-B518-D7FDE9C64557}" type="pres">
      <dgm:prSet presAssocID="{38A01C2D-348B-4248-992F-AB0E556B3204}" presName="childShape" presStyleCnt="0"/>
      <dgm:spPr/>
    </dgm:pt>
    <dgm:pt modelId="{1344B15D-7047-4B87-8010-E8666A463EDC}" type="pres">
      <dgm:prSet presAssocID="{C1394846-1BB8-46FB-AEC6-5D985BC0DD0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AF8F240-9C8E-46DC-9329-E8A5ABD35EF6}" type="pres">
      <dgm:prSet presAssocID="{E926B14C-9BA5-4766-BFF0-29E3E89ED821}" presName="childText" presStyleLbl="bgAcc1" presStyleIdx="0" presStyleCnt="2" custScaleX="291702" custScaleY="118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37F23-2904-4ECE-AC59-EA27A32D1425}" type="pres">
      <dgm:prSet presAssocID="{7608C8CD-C0FA-4E77-B874-941CD6A2A77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C83F24F-A067-4A71-9D07-6EC00E47D102}" type="pres">
      <dgm:prSet presAssocID="{6E115B72-C1AA-4E5E-A6F3-FD65E14EA78F}" presName="childText" presStyleLbl="bgAcc1" presStyleIdx="1" presStyleCnt="2" custScaleX="290231" custLinFactNeighborX="6084" custLinFactNeighborY="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D2D98B-F0D2-455E-B759-CB46784DFF52}" type="presOf" srcId="{7608C8CD-C0FA-4E77-B874-941CD6A2A779}" destId="{E3537F23-2904-4ECE-AC59-EA27A32D1425}" srcOrd="0" destOrd="0" presId="urn:microsoft.com/office/officeart/2005/8/layout/hierarchy3"/>
    <dgm:cxn modelId="{C747EFCB-F80F-4229-A465-DDD018E180F3}" srcId="{38A01C2D-348B-4248-992F-AB0E556B3204}" destId="{E926B14C-9BA5-4766-BFF0-29E3E89ED821}" srcOrd="0" destOrd="0" parTransId="{C1394846-1BB8-46FB-AEC6-5D985BC0DD06}" sibTransId="{B051B696-EA60-4D5E-93C3-2B3EC9F00C71}"/>
    <dgm:cxn modelId="{C2799CE5-9745-4509-9E84-301EDF9F45EF}" type="presOf" srcId="{6E115B72-C1AA-4E5E-A6F3-FD65E14EA78F}" destId="{8C83F24F-A067-4A71-9D07-6EC00E47D102}" srcOrd="0" destOrd="0" presId="urn:microsoft.com/office/officeart/2005/8/layout/hierarchy3"/>
    <dgm:cxn modelId="{D9B6F504-B95D-49E8-B247-DB6B4F6A6C04}" type="presOf" srcId="{D1EA46B8-9B69-4172-A306-667B848163FE}" destId="{3BA15537-8D1B-4BDE-9BFD-AAE9EF7EAB73}" srcOrd="0" destOrd="0" presId="urn:microsoft.com/office/officeart/2005/8/layout/hierarchy3"/>
    <dgm:cxn modelId="{E1794ABC-6577-4434-BF8A-94BF0869C60F}" type="presOf" srcId="{C1394846-1BB8-46FB-AEC6-5D985BC0DD06}" destId="{1344B15D-7047-4B87-8010-E8666A463EDC}" srcOrd="0" destOrd="0" presId="urn:microsoft.com/office/officeart/2005/8/layout/hierarchy3"/>
    <dgm:cxn modelId="{CF0DC800-5D53-4B88-B11D-18CEE27FDD8F}" srcId="{38A01C2D-348B-4248-992F-AB0E556B3204}" destId="{6E115B72-C1AA-4E5E-A6F3-FD65E14EA78F}" srcOrd="1" destOrd="0" parTransId="{7608C8CD-C0FA-4E77-B874-941CD6A2A779}" sibTransId="{D6ADF487-53A2-49AE-8A9B-EE66EE6A6ED9}"/>
    <dgm:cxn modelId="{0D3196E3-917E-4C19-B721-CC5A6B7B83D0}" srcId="{D1EA46B8-9B69-4172-A306-667B848163FE}" destId="{38A01C2D-348B-4248-992F-AB0E556B3204}" srcOrd="0" destOrd="0" parTransId="{72BC20F8-9AD4-43CA-8076-8226E135D627}" sibTransId="{38917FB3-2267-497D-863A-C7836131A583}"/>
    <dgm:cxn modelId="{E3E0B920-864B-4504-9B4C-5B2AA7F9070E}" type="presOf" srcId="{38A01C2D-348B-4248-992F-AB0E556B3204}" destId="{85AEEEFB-B156-4D65-B810-6AB364765904}" srcOrd="0" destOrd="0" presId="urn:microsoft.com/office/officeart/2005/8/layout/hierarchy3"/>
    <dgm:cxn modelId="{1AC33B34-1D66-4614-BB4A-76E21277D75C}" type="presOf" srcId="{38A01C2D-348B-4248-992F-AB0E556B3204}" destId="{E112CDBB-4543-4381-89C2-9B28A25FA38F}" srcOrd="1" destOrd="0" presId="urn:microsoft.com/office/officeart/2005/8/layout/hierarchy3"/>
    <dgm:cxn modelId="{1939B5C6-D8F5-471B-BFB2-1A4A3BCB7980}" type="presOf" srcId="{E926B14C-9BA5-4766-BFF0-29E3E89ED821}" destId="{8AF8F240-9C8E-46DC-9329-E8A5ABD35EF6}" srcOrd="0" destOrd="0" presId="urn:microsoft.com/office/officeart/2005/8/layout/hierarchy3"/>
    <dgm:cxn modelId="{E72DCA74-AD2E-4540-90CC-19C680B08A55}" type="presParOf" srcId="{3BA15537-8D1B-4BDE-9BFD-AAE9EF7EAB73}" destId="{0993CC51-6E79-435A-8C5F-441AAD09A38C}" srcOrd="0" destOrd="0" presId="urn:microsoft.com/office/officeart/2005/8/layout/hierarchy3"/>
    <dgm:cxn modelId="{CD1F553A-A5A0-4B8E-9BB1-D3881B6657C2}" type="presParOf" srcId="{0993CC51-6E79-435A-8C5F-441AAD09A38C}" destId="{62558154-D6E0-46D4-9140-C9F8B257D53B}" srcOrd="0" destOrd="0" presId="urn:microsoft.com/office/officeart/2005/8/layout/hierarchy3"/>
    <dgm:cxn modelId="{370C2049-F280-4BDA-9564-5F9FA35F7790}" type="presParOf" srcId="{62558154-D6E0-46D4-9140-C9F8B257D53B}" destId="{85AEEEFB-B156-4D65-B810-6AB364765904}" srcOrd="0" destOrd="0" presId="urn:microsoft.com/office/officeart/2005/8/layout/hierarchy3"/>
    <dgm:cxn modelId="{D1B125CE-6291-4A2B-A080-283B247ADFB3}" type="presParOf" srcId="{62558154-D6E0-46D4-9140-C9F8B257D53B}" destId="{E112CDBB-4543-4381-89C2-9B28A25FA38F}" srcOrd="1" destOrd="0" presId="urn:microsoft.com/office/officeart/2005/8/layout/hierarchy3"/>
    <dgm:cxn modelId="{F63EB9A1-66B1-4F2A-9737-390192E1F303}" type="presParOf" srcId="{0993CC51-6E79-435A-8C5F-441AAD09A38C}" destId="{DB6D9122-927F-4E61-B518-D7FDE9C64557}" srcOrd="1" destOrd="0" presId="urn:microsoft.com/office/officeart/2005/8/layout/hierarchy3"/>
    <dgm:cxn modelId="{03A66A31-D884-418A-B77D-94CD9B2E4C7C}" type="presParOf" srcId="{DB6D9122-927F-4E61-B518-D7FDE9C64557}" destId="{1344B15D-7047-4B87-8010-E8666A463EDC}" srcOrd="0" destOrd="0" presId="urn:microsoft.com/office/officeart/2005/8/layout/hierarchy3"/>
    <dgm:cxn modelId="{7AF8AFA5-32B7-4CA6-AC5D-A535C0201DEF}" type="presParOf" srcId="{DB6D9122-927F-4E61-B518-D7FDE9C64557}" destId="{8AF8F240-9C8E-46DC-9329-E8A5ABD35EF6}" srcOrd="1" destOrd="0" presId="urn:microsoft.com/office/officeart/2005/8/layout/hierarchy3"/>
    <dgm:cxn modelId="{6767F9E2-D040-4F3B-B865-0A5D6548FEA7}" type="presParOf" srcId="{DB6D9122-927F-4E61-B518-D7FDE9C64557}" destId="{E3537F23-2904-4ECE-AC59-EA27A32D1425}" srcOrd="2" destOrd="0" presId="urn:microsoft.com/office/officeart/2005/8/layout/hierarchy3"/>
    <dgm:cxn modelId="{57FDF610-AEB5-4952-91BC-257F658A4009}" type="presParOf" srcId="{DB6D9122-927F-4E61-B518-D7FDE9C64557}" destId="{8C83F24F-A067-4A71-9D07-6EC00E47D1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41B40A-2677-4E08-B4C0-F3B8BC1B475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F70D8-822D-4229-83AC-58B4F37F8C2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Craft key message(s): the most important thing your audience needs to know to compel them to act the way you want them to act</a:t>
          </a:r>
          <a:endParaRPr lang="en-US" sz="2000" b="1" dirty="0">
            <a:solidFill>
              <a:schemeClr val="bg1"/>
            </a:solidFill>
          </a:endParaRPr>
        </a:p>
      </dgm:t>
    </dgm:pt>
    <dgm:pt modelId="{45236237-87F6-4695-B113-D281D853EFE9}" type="parTrans" cxnId="{5D6167F7-63B3-4494-BCA1-9D4BF18979E1}">
      <dgm:prSet/>
      <dgm:spPr/>
      <dgm:t>
        <a:bodyPr/>
        <a:lstStyle/>
        <a:p>
          <a:endParaRPr lang="en-US"/>
        </a:p>
      </dgm:t>
    </dgm:pt>
    <dgm:pt modelId="{9CFAF7E4-B4FF-4B6B-B0E9-ACA763AF032C}" type="sibTrans" cxnId="{5D6167F7-63B3-4494-BCA1-9D4BF18979E1}">
      <dgm:prSet/>
      <dgm:spPr/>
      <dgm:t>
        <a:bodyPr/>
        <a:lstStyle/>
        <a:p>
          <a:endParaRPr lang="en-US"/>
        </a:p>
      </dgm:t>
    </dgm:pt>
    <dgm:pt modelId="{42917A1F-633A-4DF8-938E-909C71942796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Consider your audience’s point of view;  put yourself in their shoes</a:t>
          </a:r>
          <a:endParaRPr lang="en-US" sz="2000" b="1" dirty="0">
            <a:solidFill>
              <a:srgbClr val="003C78"/>
            </a:solidFill>
          </a:endParaRPr>
        </a:p>
      </dgm:t>
    </dgm:pt>
    <dgm:pt modelId="{3C10A873-6CBF-4663-B4F0-3F4882AA4844}" type="parTrans" cxnId="{BEBC4B2D-32B7-4FBF-9323-27AC2C037A54}">
      <dgm:prSet/>
      <dgm:spPr/>
      <dgm:t>
        <a:bodyPr/>
        <a:lstStyle/>
        <a:p>
          <a:endParaRPr lang="en-US"/>
        </a:p>
      </dgm:t>
    </dgm:pt>
    <dgm:pt modelId="{CDBC791C-0FBB-4595-9C97-3F8C3C27C0DD}" type="sibTrans" cxnId="{BEBC4B2D-32B7-4FBF-9323-27AC2C037A54}">
      <dgm:prSet/>
      <dgm:spPr/>
      <dgm:t>
        <a:bodyPr/>
        <a:lstStyle/>
        <a:p>
          <a:endParaRPr lang="en-US"/>
        </a:p>
      </dgm:t>
    </dgm:pt>
    <dgm:pt modelId="{F8A66D0F-B2E2-4095-843E-C5B05E0640A7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Create a few simple, compelling messages</a:t>
          </a:r>
          <a:endParaRPr lang="en-US" sz="2000" b="1" dirty="0">
            <a:solidFill>
              <a:srgbClr val="003C78"/>
            </a:solidFill>
          </a:endParaRPr>
        </a:p>
      </dgm:t>
    </dgm:pt>
    <dgm:pt modelId="{5F9B0154-C252-4D18-9545-BB0F3FF649A9}" type="parTrans" cxnId="{0EDEE825-4F60-4763-98FE-78E1083BC1B3}">
      <dgm:prSet/>
      <dgm:spPr/>
      <dgm:t>
        <a:bodyPr/>
        <a:lstStyle/>
        <a:p>
          <a:endParaRPr lang="en-US"/>
        </a:p>
      </dgm:t>
    </dgm:pt>
    <dgm:pt modelId="{9D391D75-5DD6-4725-A8AB-D49FA4D8A6E6}" type="sibTrans" cxnId="{0EDEE825-4F60-4763-98FE-78E1083BC1B3}">
      <dgm:prSet/>
      <dgm:spPr/>
      <dgm:t>
        <a:bodyPr/>
        <a:lstStyle/>
        <a:p>
          <a:endParaRPr lang="en-US"/>
        </a:p>
      </dgm:t>
    </dgm:pt>
    <dgm:pt modelId="{13CF7C03-C308-4D02-8550-6573377254EF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Show the benefits of action</a:t>
          </a:r>
          <a:endParaRPr lang="en-US" sz="2000" b="1" dirty="0">
            <a:solidFill>
              <a:srgbClr val="003C78"/>
            </a:solidFill>
          </a:endParaRPr>
        </a:p>
      </dgm:t>
    </dgm:pt>
    <dgm:pt modelId="{0CA28FA7-0F68-460C-BFC1-9A707D2003FD}" type="parTrans" cxnId="{90256CD1-E08B-4E42-846B-913523AE56C3}">
      <dgm:prSet/>
      <dgm:spPr/>
      <dgm:t>
        <a:bodyPr/>
        <a:lstStyle/>
        <a:p>
          <a:endParaRPr lang="en-US"/>
        </a:p>
      </dgm:t>
    </dgm:pt>
    <dgm:pt modelId="{53B352F1-5DD7-4970-A7D6-A89BC639D2F7}" type="sibTrans" cxnId="{90256CD1-E08B-4E42-846B-913523AE56C3}">
      <dgm:prSet/>
      <dgm:spPr/>
      <dgm:t>
        <a:bodyPr/>
        <a:lstStyle/>
        <a:p>
          <a:endParaRPr lang="en-US"/>
        </a:p>
      </dgm:t>
    </dgm:pt>
    <dgm:pt modelId="{3B9B5F9C-67B9-47C9-A33E-051B557E03D1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Identify specific actions to be taken</a:t>
          </a:r>
          <a:endParaRPr lang="en-US" sz="2000" b="1" dirty="0">
            <a:solidFill>
              <a:srgbClr val="003C78"/>
            </a:solidFill>
          </a:endParaRPr>
        </a:p>
      </dgm:t>
    </dgm:pt>
    <dgm:pt modelId="{B215599A-9D69-465E-AEFC-85EF01C2645F}" type="parTrans" cxnId="{0A054FD7-146A-4DE1-8FBA-7D888CD39DD1}">
      <dgm:prSet/>
      <dgm:spPr/>
      <dgm:t>
        <a:bodyPr/>
        <a:lstStyle/>
        <a:p>
          <a:endParaRPr lang="en-US"/>
        </a:p>
      </dgm:t>
    </dgm:pt>
    <dgm:pt modelId="{F2082FD0-DEA6-4CA9-87EF-3044EF97B8CA}" type="sibTrans" cxnId="{0A054FD7-146A-4DE1-8FBA-7D888CD39DD1}">
      <dgm:prSet/>
      <dgm:spPr/>
      <dgm:t>
        <a:bodyPr/>
        <a:lstStyle/>
        <a:p>
          <a:endParaRPr lang="en-US"/>
        </a:p>
      </dgm:t>
    </dgm:pt>
    <dgm:pt modelId="{1CE6D115-C3A8-4987-8617-70D7C1F5520B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3C78"/>
              </a:solidFill>
            </a:rPr>
            <a:t>Address the </a:t>
          </a:r>
          <a:r>
            <a:rPr lang="en-US" sz="2000" b="1" dirty="0" smtClean="0">
              <a:solidFill>
                <a:srgbClr val="872175"/>
              </a:solidFill>
            </a:rPr>
            <a:t>problem</a:t>
          </a:r>
          <a:r>
            <a:rPr lang="en-US" sz="2000" b="1" dirty="0" smtClean="0">
              <a:solidFill>
                <a:srgbClr val="003C78"/>
              </a:solidFill>
            </a:rPr>
            <a:t>, </a:t>
          </a:r>
          <a:r>
            <a:rPr lang="en-US" sz="2000" b="1" dirty="0" smtClean="0">
              <a:solidFill>
                <a:srgbClr val="872175"/>
              </a:solidFill>
            </a:rPr>
            <a:t>solution</a:t>
          </a:r>
          <a:r>
            <a:rPr lang="en-US" sz="2000" b="1" dirty="0" smtClean="0">
              <a:solidFill>
                <a:srgbClr val="003C78"/>
              </a:solidFill>
            </a:rPr>
            <a:t> and </a:t>
          </a:r>
          <a:r>
            <a:rPr lang="en-US" sz="2000" b="1" dirty="0" smtClean="0">
              <a:solidFill>
                <a:srgbClr val="872175"/>
              </a:solidFill>
            </a:rPr>
            <a:t>call to action</a:t>
          </a:r>
          <a:endParaRPr lang="en-US" sz="2000" b="1" dirty="0">
            <a:solidFill>
              <a:srgbClr val="872175"/>
            </a:solidFill>
          </a:endParaRPr>
        </a:p>
      </dgm:t>
    </dgm:pt>
    <dgm:pt modelId="{B4797144-7582-4368-9500-5380C3077AA6}" type="parTrans" cxnId="{B2D64F31-3F9F-4B86-A31B-0385E9F9D93B}">
      <dgm:prSet/>
      <dgm:spPr/>
      <dgm:t>
        <a:bodyPr/>
        <a:lstStyle/>
        <a:p>
          <a:endParaRPr lang="en-US"/>
        </a:p>
      </dgm:t>
    </dgm:pt>
    <dgm:pt modelId="{A71AA1F8-64ED-48E3-B001-BB5F84376111}" type="sibTrans" cxnId="{B2D64F31-3F9F-4B86-A31B-0385E9F9D93B}">
      <dgm:prSet/>
      <dgm:spPr/>
      <dgm:t>
        <a:bodyPr/>
        <a:lstStyle/>
        <a:p>
          <a:endParaRPr lang="en-US"/>
        </a:p>
      </dgm:t>
    </dgm:pt>
    <dgm:pt modelId="{CCA0034E-97D3-4AF3-9A2C-DE30B5E70F5D}" type="pres">
      <dgm:prSet presAssocID="{5341B40A-2677-4E08-B4C0-F3B8BC1B47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2E32F8-4C31-4771-A191-E2F7B3E02D56}" type="pres">
      <dgm:prSet presAssocID="{5A3F70D8-822D-4229-83AC-58B4F37F8C20}" presName="root" presStyleCnt="0"/>
      <dgm:spPr/>
    </dgm:pt>
    <dgm:pt modelId="{4BBA72E7-8E5C-4A72-998E-210625AE567A}" type="pres">
      <dgm:prSet presAssocID="{5A3F70D8-822D-4229-83AC-58B4F37F8C20}" presName="rootComposite" presStyleCnt="0"/>
      <dgm:spPr/>
    </dgm:pt>
    <dgm:pt modelId="{64CF74F2-60A1-4407-90EA-6D70A30F846A}" type="pres">
      <dgm:prSet presAssocID="{5A3F70D8-822D-4229-83AC-58B4F37F8C20}" presName="rootText" presStyleLbl="node1" presStyleIdx="0" presStyleCnt="1" custScaleX="714834" custScaleY="151106" custLinFactNeighborX="-28134" custLinFactNeighborY="-32580"/>
      <dgm:spPr/>
      <dgm:t>
        <a:bodyPr/>
        <a:lstStyle/>
        <a:p>
          <a:endParaRPr lang="en-US"/>
        </a:p>
      </dgm:t>
    </dgm:pt>
    <dgm:pt modelId="{3B2E9376-1DBD-4CE3-8BE8-52F4A2AC5682}" type="pres">
      <dgm:prSet presAssocID="{5A3F70D8-822D-4229-83AC-58B4F37F8C20}" presName="rootConnector" presStyleLbl="node1" presStyleIdx="0" presStyleCnt="1"/>
      <dgm:spPr/>
      <dgm:t>
        <a:bodyPr/>
        <a:lstStyle/>
        <a:p>
          <a:endParaRPr lang="en-US"/>
        </a:p>
      </dgm:t>
    </dgm:pt>
    <dgm:pt modelId="{FA495F69-F148-4B6E-8D3D-FE43368C6368}" type="pres">
      <dgm:prSet presAssocID="{5A3F70D8-822D-4229-83AC-58B4F37F8C20}" presName="childShape" presStyleCnt="0"/>
      <dgm:spPr/>
    </dgm:pt>
    <dgm:pt modelId="{E05DBE4A-7F92-4D5C-BEA3-8A4711D33474}" type="pres">
      <dgm:prSet presAssocID="{3C10A873-6CBF-4663-B4F0-3F4882AA484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9790B4B0-7A28-4571-BADF-F6013BDCB71C}" type="pres">
      <dgm:prSet presAssocID="{42917A1F-633A-4DF8-938E-909C71942796}" presName="childText" presStyleLbl="bgAcc1" presStyleIdx="0" presStyleCnt="5" custScaleX="750822" custLinFactNeighborX="-32866" custLinFactNeighborY="-15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889B3-B77A-4B68-ABC5-296FE5C4CFD2}" type="pres">
      <dgm:prSet presAssocID="{5F9B0154-C252-4D18-9545-BB0F3FF649A9}" presName="Name13" presStyleLbl="parChTrans1D2" presStyleIdx="1" presStyleCnt="5"/>
      <dgm:spPr/>
      <dgm:t>
        <a:bodyPr/>
        <a:lstStyle/>
        <a:p>
          <a:endParaRPr lang="en-US"/>
        </a:p>
      </dgm:t>
    </dgm:pt>
    <dgm:pt modelId="{153B91B5-8BAC-4A73-9638-0F0BD5AB62F5}" type="pres">
      <dgm:prSet presAssocID="{F8A66D0F-B2E2-4095-843E-C5B05E0640A7}" presName="childText" presStyleLbl="bgAcc1" presStyleIdx="1" presStyleCnt="5" custScaleX="750822" custLinFactNeighborX="-32866" custLinFactNeighborY="-15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F2B69-6A2E-47F9-8A3A-68FA55A746C9}" type="pres">
      <dgm:prSet presAssocID="{0CA28FA7-0F68-460C-BFC1-9A707D2003FD}" presName="Name13" presStyleLbl="parChTrans1D2" presStyleIdx="2" presStyleCnt="5"/>
      <dgm:spPr/>
      <dgm:t>
        <a:bodyPr/>
        <a:lstStyle/>
        <a:p>
          <a:endParaRPr lang="en-US"/>
        </a:p>
      </dgm:t>
    </dgm:pt>
    <dgm:pt modelId="{352086F2-9EF9-4A5E-A874-792B66EA5D39}" type="pres">
      <dgm:prSet presAssocID="{13CF7C03-C308-4D02-8550-6573377254EF}" presName="childText" presStyleLbl="bgAcc1" presStyleIdx="2" presStyleCnt="5" custScaleX="750822" custLinFactNeighborX="-32866" custLinFactNeighborY="-15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AB4EB-8EF2-4EBA-81CC-88650DD12009}" type="pres">
      <dgm:prSet presAssocID="{B215599A-9D69-465E-AEFC-85EF01C2645F}" presName="Name13" presStyleLbl="parChTrans1D2" presStyleIdx="3" presStyleCnt="5"/>
      <dgm:spPr/>
      <dgm:t>
        <a:bodyPr/>
        <a:lstStyle/>
        <a:p>
          <a:endParaRPr lang="en-US"/>
        </a:p>
      </dgm:t>
    </dgm:pt>
    <dgm:pt modelId="{FBBC73FC-138E-4E37-B187-34F4963FDEFD}" type="pres">
      <dgm:prSet presAssocID="{3B9B5F9C-67B9-47C9-A33E-051B557E03D1}" presName="childText" presStyleLbl="bgAcc1" presStyleIdx="3" presStyleCnt="5" custScaleX="750822" custLinFactNeighborX="-32866" custLinFactNeighborY="-15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8926C-05CC-4300-82CC-5040D6CD495F}" type="pres">
      <dgm:prSet presAssocID="{B4797144-7582-4368-9500-5380C3077AA6}" presName="Name13" presStyleLbl="parChTrans1D2" presStyleIdx="4" presStyleCnt="5"/>
      <dgm:spPr/>
      <dgm:t>
        <a:bodyPr/>
        <a:lstStyle/>
        <a:p>
          <a:endParaRPr lang="en-US"/>
        </a:p>
      </dgm:t>
    </dgm:pt>
    <dgm:pt modelId="{91A9F21A-9540-4AF2-921F-EBA7DA000C2A}" type="pres">
      <dgm:prSet presAssocID="{1CE6D115-C3A8-4987-8617-70D7C1F5520B}" presName="childText" presStyleLbl="bgAcc1" presStyleIdx="4" presStyleCnt="5" custScaleX="750822" custLinFactNeighborX="-32866" custLinFactNeighborY="-15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EE825-4F60-4763-98FE-78E1083BC1B3}" srcId="{5A3F70D8-822D-4229-83AC-58B4F37F8C20}" destId="{F8A66D0F-B2E2-4095-843E-C5B05E0640A7}" srcOrd="1" destOrd="0" parTransId="{5F9B0154-C252-4D18-9545-BB0F3FF649A9}" sibTransId="{9D391D75-5DD6-4725-A8AB-D49FA4D8A6E6}"/>
    <dgm:cxn modelId="{6C9C89DC-2211-4D4C-BAFD-DCB82678E0B5}" type="presOf" srcId="{B4797144-7582-4368-9500-5380C3077AA6}" destId="{FEA8926C-05CC-4300-82CC-5040D6CD495F}" srcOrd="0" destOrd="0" presId="urn:microsoft.com/office/officeart/2005/8/layout/hierarchy3"/>
    <dgm:cxn modelId="{9966FC53-348F-4E59-BEDA-524A193520E3}" type="presOf" srcId="{0CA28FA7-0F68-460C-BFC1-9A707D2003FD}" destId="{82DF2B69-6A2E-47F9-8A3A-68FA55A746C9}" srcOrd="0" destOrd="0" presId="urn:microsoft.com/office/officeart/2005/8/layout/hierarchy3"/>
    <dgm:cxn modelId="{B2D64F31-3F9F-4B86-A31B-0385E9F9D93B}" srcId="{5A3F70D8-822D-4229-83AC-58B4F37F8C20}" destId="{1CE6D115-C3A8-4987-8617-70D7C1F5520B}" srcOrd="4" destOrd="0" parTransId="{B4797144-7582-4368-9500-5380C3077AA6}" sibTransId="{A71AA1F8-64ED-48E3-B001-BB5F84376111}"/>
    <dgm:cxn modelId="{00FCA369-4AE1-4855-B33D-2C24D47B4B4F}" type="presOf" srcId="{B215599A-9D69-465E-AEFC-85EF01C2645F}" destId="{76AAB4EB-8EF2-4EBA-81CC-88650DD12009}" srcOrd="0" destOrd="0" presId="urn:microsoft.com/office/officeart/2005/8/layout/hierarchy3"/>
    <dgm:cxn modelId="{72ED3075-B980-4465-B800-D8F4872B7A31}" type="presOf" srcId="{13CF7C03-C308-4D02-8550-6573377254EF}" destId="{352086F2-9EF9-4A5E-A874-792B66EA5D39}" srcOrd="0" destOrd="0" presId="urn:microsoft.com/office/officeart/2005/8/layout/hierarchy3"/>
    <dgm:cxn modelId="{6A116E45-78A3-420D-B286-84EA8E1BA13B}" type="presOf" srcId="{3B9B5F9C-67B9-47C9-A33E-051B557E03D1}" destId="{FBBC73FC-138E-4E37-B187-34F4963FDEFD}" srcOrd="0" destOrd="0" presId="urn:microsoft.com/office/officeart/2005/8/layout/hierarchy3"/>
    <dgm:cxn modelId="{0E7CC319-9375-4FC2-93DE-9375EE658BD1}" type="presOf" srcId="{5A3F70D8-822D-4229-83AC-58B4F37F8C20}" destId="{3B2E9376-1DBD-4CE3-8BE8-52F4A2AC5682}" srcOrd="1" destOrd="0" presId="urn:microsoft.com/office/officeart/2005/8/layout/hierarchy3"/>
    <dgm:cxn modelId="{278778CD-0C5B-4E38-8853-81A8205DD00A}" type="presOf" srcId="{42917A1F-633A-4DF8-938E-909C71942796}" destId="{9790B4B0-7A28-4571-BADF-F6013BDCB71C}" srcOrd="0" destOrd="0" presId="urn:microsoft.com/office/officeart/2005/8/layout/hierarchy3"/>
    <dgm:cxn modelId="{90256CD1-E08B-4E42-846B-913523AE56C3}" srcId="{5A3F70D8-822D-4229-83AC-58B4F37F8C20}" destId="{13CF7C03-C308-4D02-8550-6573377254EF}" srcOrd="2" destOrd="0" parTransId="{0CA28FA7-0F68-460C-BFC1-9A707D2003FD}" sibTransId="{53B352F1-5DD7-4970-A7D6-A89BC639D2F7}"/>
    <dgm:cxn modelId="{24ECC210-A6A2-45CC-8006-001B73AC76AC}" type="presOf" srcId="{1CE6D115-C3A8-4987-8617-70D7C1F5520B}" destId="{91A9F21A-9540-4AF2-921F-EBA7DA000C2A}" srcOrd="0" destOrd="0" presId="urn:microsoft.com/office/officeart/2005/8/layout/hierarchy3"/>
    <dgm:cxn modelId="{5D6167F7-63B3-4494-BCA1-9D4BF18979E1}" srcId="{5341B40A-2677-4E08-B4C0-F3B8BC1B475C}" destId="{5A3F70D8-822D-4229-83AC-58B4F37F8C20}" srcOrd="0" destOrd="0" parTransId="{45236237-87F6-4695-B113-D281D853EFE9}" sibTransId="{9CFAF7E4-B4FF-4B6B-B0E9-ACA763AF032C}"/>
    <dgm:cxn modelId="{BEBC4B2D-32B7-4FBF-9323-27AC2C037A54}" srcId="{5A3F70D8-822D-4229-83AC-58B4F37F8C20}" destId="{42917A1F-633A-4DF8-938E-909C71942796}" srcOrd="0" destOrd="0" parTransId="{3C10A873-6CBF-4663-B4F0-3F4882AA4844}" sibTransId="{CDBC791C-0FBB-4595-9C97-3F8C3C27C0DD}"/>
    <dgm:cxn modelId="{8F305450-F249-486D-82C9-F72824A07AB4}" type="presOf" srcId="{3C10A873-6CBF-4663-B4F0-3F4882AA4844}" destId="{E05DBE4A-7F92-4D5C-BEA3-8A4711D33474}" srcOrd="0" destOrd="0" presId="urn:microsoft.com/office/officeart/2005/8/layout/hierarchy3"/>
    <dgm:cxn modelId="{8C600F1B-7BB4-467D-9CF2-7B272FAB7B7E}" type="presOf" srcId="{5A3F70D8-822D-4229-83AC-58B4F37F8C20}" destId="{64CF74F2-60A1-4407-90EA-6D70A30F846A}" srcOrd="0" destOrd="0" presId="urn:microsoft.com/office/officeart/2005/8/layout/hierarchy3"/>
    <dgm:cxn modelId="{29D50930-958E-48B0-9638-3C820C1CD272}" type="presOf" srcId="{5F9B0154-C252-4D18-9545-BB0F3FF649A9}" destId="{93B889B3-B77A-4B68-ABC5-296FE5C4CFD2}" srcOrd="0" destOrd="0" presId="urn:microsoft.com/office/officeart/2005/8/layout/hierarchy3"/>
    <dgm:cxn modelId="{0A054FD7-146A-4DE1-8FBA-7D888CD39DD1}" srcId="{5A3F70D8-822D-4229-83AC-58B4F37F8C20}" destId="{3B9B5F9C-67B9-47C9-A33E-051B557E03D1}" srcOrd="3" destOrd="0" parTransId="{B215599A-9D69-465E-AEFC-85EF01C2645F}" sibTransId="{F2082FD0-DEA6-4CA9-87EF-3044EF97B8CA}"/>
    <dgm:cxn modelId="{B3248BBB-2415-4B11-8E03-DB23A635F979}" type="presOf" srcId="{F8A66D0F-B2E2-4095-843E-C5B05E0640A7}" destId="{153B91B5-8BAC-4A73-9638-0F0BD5AB62F5}" srcOrd="0" destOrd="0" presId="urn:microsoft.com/office/officeart/2005/8/layout/hierarchy3"/>
    <dgm:cxn modelId="{7886D576-AE9A-4F71-A965-94D453049D36}" type="presOf" srcId="{5341B40A-2677-4E08-B4C0-F3B8BC1B475C}" destId="{CCA0034E-97D3-4AF3-9A2C-DE30B5E70F5D}" srcOrd="0" destOrd="0" presId="urn:microsoft.com/office/officeart/2005/8/layout/hierarchy3"/>
    <dgm:cxn modelId="{E33C2A2A-671E-45AE-92A8-CE26B62F75D9}" type="presParOf" srcId="{CCA0034E-97D3-4AF3-9A2C-DE30B5E70F5D}" destId="{CB2E32F8-4C31-4771-A191-E2F7B3E02D56}" srcOrd="0" destOrd="0" presId="urn:microsoft.com/office/officeart/2005/8/layout/hierarchy3"/>
    <dgm:cxn modelId="{71C96538-91C6-4FCB-A222-235EC996B24C}" type="presParOf" srcId="{CB2E32F8-4C31-4771-A191-E2F7B3E02D56}" destId="{4BBA72E7-8E5C-4A72-998E-210625AE567A}" srcOrd="0" destOrd="0" presId="urn:microsoft.com/office/officeart/2005/8/layout/hierarchy3"/>
    <dgm:cxn modelId="{41CDF804-1230-4C34-8E45-92707AF0EB46}" type="presParOf" srcId="{4BBA72E7-8E5C-4A72-998E-210625AE567A}" destId="{64CF74F2-60A1-4407-90EA-6D70A30F846A}" srcOrd="0" destOrd="0" presId="urn:microsoft.com/office/officeart/2005/8/layout/hierarchy3"/>
    <dgm:cxn modelId="{B55C2C7F-536C-41A3-AA17-90E27523A1E6}" type="presParOf" srcId="{4BBA72E7-8E5C-4A72-998E-210625AE567A}" destId="{3B2E9376-1DBD-4CE3-8BE8-52F4A2AC5682}" srcOrd="1" destOrd="0" presId="urn:microsoft.com/office/officeart/2005/8/layout/hierarchy3"/>
    <dgm:cxn modelId="{EED8A6CF-B982-46E9-9D8F-3CCAFFBA3309}" type="presParOf" srcId="{CB2E32F8-4C31-4771-A191-E2F7B3E02D56}" destId="{FA495F69-F148-4B6E-8D3D-FE43368C6368}" srcOrd="1" destOrd="0" presId="urn:microsoft.com/office/officeart/2005/8/layout/hierarchy3"/>
    <dgm:cxn modelId="{45C0E45B-1692-4BA5-98D9-10FACCD02024}" type="presParOf" srcId="{FA495F69-F148-4B6E-8D3D-FE43368C6368}" destId="{E05DBE4A-7F92-4D5C-BEA3-8A4711D33474}" srcOrd="0" destOrd="0" presId="urn:microsoft.com/office/officeart/2005/8/layout/hierarchy3"/>
    <dgm:cxn modelId="{05C76DD7-F5A8-4498-BE59-7296DF27B7AD}" type="presParOf" srcId="{FA495F69-F148-4B6E-8D3D-FE43368C6368}" destId="{9790B4B0-7A28-4571-BADF-F6013BDCB71C}" srcOrd="1" destOrd="0" presId="urn:microsoft.com/office/officeart/2005/8/layout/hierarchy3"/>
    <dgm:cxn modelId="{9170F39E-24FD-455C-B493-744EAB0353E6}" type="presParOf" srcId="{FA495F69-F148-4B6E-8D3D-FE43368C6368}" destId="{93B889B3-B77A-4B68-ABC5-296FE5C4CFD2}" srcOrd="2" destOrd="0" presId="urn:microsoft.com/office/officeart/2005/8/layout/hierarchy3"/>
    <dgm:cxn modelId="{D7D793C1-BDF0-4EC0-A56C-130A56643FE3}" type="presParOf" srcId="{FA495F69-F148-4B6E-8D3D-FE43368C6368}" destId="{153B91B5-8BAC-4A73-9638-0F0BD5AB62F5}" srcOrd="3" destOrd="0" presId="urn:microsoft.com/office/officeart/2005/8/layout/hierarchy3"/>
    <dgm:cxn modelId="{1D1EC2E9-BB2B-4AAD-B1F3-E6B274FF19FA}" type="presParOf" srcId="{FA495F69-F148-4B6E-8D3D-FE43368C6368}" destId="{82DF2B69-6A2E-47F9-8A3A-68FA55A746C9}" srcOrd="4" destOrd="0" presId="urn:microsoft.com/office/officeart/2005/8/layout/hierarchy3"/>
    <dgm:cxn modelId="{C1455A64-530B-43B9-A987-F6BB8BC9F080}" type="presParOf" srcId="{FA495F69-F148-4B6E-8D3D-FE43368C6368}" destId="{352086F2-9EF9-4A5E-A874-792B66EA5D39}" srcOrd="5" destOrd="0" presId="urn:microsoft.com/office/officeart/2005/8/layout/hierarchy3"/>
    <dgm:cxn modelId="{36A53599-1D64-4113-80FF-DA61F6B03AD9}" type="presParOf" srcId="{FA495F69-F148-4B6E-8D3D-FE43368C6368}" destId="{76AAB4EB-8EF2-4EBA-81CC-88650DD12009}" srcOrd="6" destOrd="0" presId="urn:microsoft.com/office/officeart/2005/8/layout/hierarchy3"/>
    <dgm:cxn modelId="{63406E71-D2F9-478B-8D03-34D0FB7C0FCB}" type="presParOf" srcId="{FA495F69-F148-4B6E-8D3D-FE43368C6368}" destId="{FBBC73FC-138E-4E37-B187-34F4963FDEFD}" srcOrd="7" destOrd="0" presId="urn:microsoft.com/office/officeart/2005/8/layout/hierarchy3"/>
    <dgm:cxn modelId="{8F5FC0B0-146B-4CED-B112-AEE38BB667EE}" type="presParOf" srcId="{FA495F69-F148-4B6E-8D3D-FE43368C6368}" destId="{FEA8926C-05CC-4300-82CC-5040D6CD495F}" srcOrd="8" destOrd="0" presId="urn:microsoft.com/office/officeart/2005/8/layout/hierarchy3"/>
    <dgm:cxn modelId="{6234DC71-F6EC-4BD8-A4DF-83064B791F8A}" type="presParOf" srcId="{FA495F69-F148-4B6E-8D3D-FE43368C6368}" destId="{91A9F21A-9540-4AF2-921F-EBA7DA000C2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51A9C9-A797-4A72-A85E-72BFC05839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AB6F7-4B64-4CDA-A492-F424F48464B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/>
            <a:t>Problem</a:t>
          </a:r>
          <a:endParaRPr lang="en-US" sz="2400" b="1" dirty="0"/>
        </a:p>
      </dgm:t>
    </dgm:pt>
    <dgm:pt modelId="{66FAFE04-FAE4-48ED-8B0B-2B0C0A055598}" type="parTrans" cxnId="{0756622F-2244-4933-94FE-0CBD2185D55B}">
      <dgm:prSet/>
      <dgm:spPr/>
      <dgm:t>
        <a:bodyPr/>
        <a:lstStyle/>
        <a:p>
          <a:endParaRPr lang="en-US"/>
        </a:p>
      </dgm:t>
    </dgm:pt>
    <dgm:pt modelId="{E2EEDE13-E49F-4B87-910A-A04F7A848F48}" type="sibTrans" cxnId="{0756622F-2244-4933-94FE-0CBD2185D55B}">
      <dgm:prSet/>
      <dgm:spPr/>
      <dgm:t>
        <a:bodyPr/>
        <a:lstStyle/>
        <a:p>
          <a:endParaRPr lang="en-US"/>
        </a:p>
      </dgm:t>
    </dgm:pt>
    <dgm:pt modelId="{61221A57-C58E-4E15-8B0D-205C0E92B2B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/>
            <a:t>Solution</a:t>
          </a:r>
          <a:endParaRPr lang="en-US" sz="2400" b="1" dirty="0"/>
        </a:p>
      </dgm:t>
    </dgm:pt>
    <dgm:pt modelId="{CC77CF7D-038A-4AFD-967B-4F16A52CC36D}" type="parTrans" cxnId="{0781217E-DAEF-4968-9909-C3D2DA497A74}">
      <dgm:prSet/>
      <dgm:spPr/>
      <dgm:t>
        <a:bodyPr/>
        <a:lstStyle/>
        <a:p>
          <a:endParaRPr lang="en-US"/>
        </a:p>
      </dgm:t>
    </dgm:pt>
    <dgm:pt modelId="{4EE4B058-F2C8-4D84-ACDC-DEC81A34222D}" type="sibTrans" cxnId="{0781217E-DAEF-4968-9909-C3D2DA497A74}">
      <dgm:prSet/>
      <dgm:spPr/>
      <dgm:t>
        <a:bodyPr/>
        <a:lstStyle/>
        <a:p>
          <a:endParaRPr lang="en-US"/>
        </a:p>
      </dgm:t>
    </dgm:pt>
    <dgm:pt modelId="{7F737182-23BE-4C0B-B007-C37CE4C9D3C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/>
            <a:t>Call to Action</a:t>
          </a:r>
          <a:endParaRPr lang="en-US" sz="2400" b="1" dirty="0"/>
        </a:p>
      </dgm:t>
    </dgm:pt>
    <dgm:pt modelId="{34ECCBA0-0E59-4E9A-877D-C145E5F46465}" type="parTrans" cxnId="{FFCF3A01-1C8F-4D41-B2A3-9AA0A2181C49}">
      <dgm:prSet/>
      <dgm:spPr/>
      <dgm:t>
        <a:bodyPr/>
        <a:lstStyle/>
        <a:p>
          <a:endParaRPr lang="en-US"/>
        </a:p>
      </dgm:t>
    </dgm:pt>
    <dgm:pt modelId="{7786F2ED-C1BA-476D-BB2E-44D937EB9122}" type="sibTrans" cxnId="{FFCF3A01-1C8F-4D41-B2A3-9AA0A2181C49}">
      <dgm:prSet/>
      <dgm:spPr/>
      <dgm:t>
        <a:bodyPr/>
        <a:lstStyle/>
        <a:p>
          <a:endParaRPr lang="en-US"/>
        </a:p>
      </dgm:t>
    </dgm:pt>
    <dgm:pt modelId="{4EEFD3F6-1500-4ABC-88A4-F04231F0EB67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3C78"/>
              </a:solidFill>
            </a:rPr>
            <a:t>Rotavirus kills nearly 500,000 children worldwide each year and is responsible for millions of hospitalizations and clinic visits</a:t>
          </a:r>
          <a:endParaRPr lang="en-US" sz="2000" b="1" dirty="0">
            <a:solidFill>
              <a:srgbClr val="003C78"/>
            </a:solidFill>
          </a:endParaRPr>
        </a:p>
      </dgm:t>
    </dgm:pt>
    <dgm:pt modelId="{2F51AF23-8D86-437B-9A86-72EC89249798}" type="parTrans" cxnId="{23C69537-4C60-4860-B50E-FC8BC91D98A3}">
      <dgm:prSet/>
      <dgm:spPr/>
      <dgm:t>
        <a:bodyPr/>
        <a:lstStyle/>
        <a:p>
          <a:endParaRPr lang="en-US"/>
        </a:p>
      </dgm:t>
    </dgm:pt>
    <dgm:pt modelId="{354A83E5-DFDB-4546-A566-4982ABBF88EF}" type="sibTrans" cxnId="{23C69537-4C60-4860-B50E-FC8BC91D98A3}">
      <dgm:prSet/>
      <dgm:spPr/>
      <dgm:t>
        <a:bodyPr/>
        <a:lstStyle/>
        <a:p>
          <a:endParaRPr lang="en-US"/>
        </a:p>
      </dgm:t>
    </dgm:pt>
    <dgm:pt modelId="{24CD9BCE-F011-4253-9CB6-ACFDE716089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3C78"/>
              </a:solidFill>
            </a:rPr>
            <a:t>Rotavirus vaccines provide the best protection against rotavirus; every child should be vaccinated</a:t>
          </a:r>
          <a:endParaRPr lang="en-US" sz="2000" b="1" dirty="0">
            <a:solidFill>
              <a:srgbClr val="003C78"/>
            </a:solidFill>
          </a:endParaRPr>
        </a:p>
      </dgm:t>
    </dgm:pt>
    <dgm:pt modelId="{DCE0DB79-7A5B-44F3-9E44-36F8486D5115}" type="parTrans" cxnId="{C2155D4B-3B83-4103-B83B-F70B77674555}">
      <dgm:prSet/>
      <dgm:spPr/>
      <dgm:t>
        <a:bodyPr/>
        <a:lstStyle/>
        <a:p>
          <a:endParaRPr lang="en-US"/>
        </a:p>
      </dgm:t>
    </dgm:pt>
    <dgm:pt modelId="{5171CFB9-CC44-491F-AEA9-C91B3CFA9FC8}" type="sibTrans" cxnId="{C2155D4B-3B83-4103-B83B-F70B77674555}">
      <dgm:prSet/>
      <dgm:spPr/>
      <dgm:t>
        <a:bodyPr/>
        <a:lstStyle/>
        <a:p>
          <a:endParaRPr lang="en-US"/>
        </a:p>
      </dgm:t>
    </dgm:pt>
    <dgm:pt modelId="{E971C29B-DEC1-4140-A9DE-B8FE04D6DAC9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3C78"/>
              </a:solidFill>
            </a:rPr>
            <a:t>Introduce rotavirus vaccines into NIPs now</a:t>
          </a:r>
          <a:endParaRPr lang="en-US" sz="2000" b="1" dirty="0">
            <a:solidFill>
              <a:srgbClr val="003C78"/>
            </a:solidFill>
          </a:endParaRPr>
        </a:p>
      </dgm:t>
    </dgm:pt>
    <dgm:pt modelId="{B783111B-4796-4690-A863-D0EE483D57C3}" type="parTrans" cxnId="{468CBAB0-37D5-4D7E-B65D-4FC6B851EF24}">
      <dgm:prSet/>
      <dgm:spPr/>
      <dgm:t>
        <a:bodyPr/>
        <a:lstStyle/>
        <a:p>
          <a:endParaRPr lang="en-US"/>
        </a:p>
      </dgm:t>
    </dgm:pt>
    <dgm:pt modelId="{88B06B58-A118-476B-A0EE-2E453E0949DF}" type="sibTrans" cxnId="{468CBAB0-37D5-4D7E-B65D-4FC6B851EF24}">
      <dgm:prSet/>
      <dgm:spPr/>
      <dgm:t>
        <a:bodyPr/>
        <a:lstStyle/>
        <a:p>
          <a:endParaRPr lang="en-US"/>
        </a:p>
      </dgm:t>
    </dgm:pt>
    <dgm:pt modelId="{C049ABCE-728C-4AA8-BC75-FF22EF3163CF}" type="pres">
      <dgm:prSet presAssocID="{4451A9C9-A797-4A72-A85E-72BFC05839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54C5B-D440-449D-B032-17FD110B31BB}" type="pres">
      <dgm:prSet presAssocID="{2FDAB6F7-4B64-4CDA-A492-F424F48464B6}" presName="parentLin" presStyleCnt="0"/>
      <dgm:spPr/>
    </dgm:pt>
    <dgm:pt modelId="{7F394F63-25CB-448B-B787-01A30F99ED51}" type="pres">
      <dgm:prSet presAssocID="{2FDAB6F7-4B64-4CDA-A492-F424F48464B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223800-2273-4ABF-883C-5FCC0F95021C}" type="pres">
      <dgm:prSet presAssocID="{2FDAB6F7-4B64-4CDA-A492-F424F48464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497B3-9F2C-472D-B37F-77A41BA67785}" type="pres">
      <dgm:prSet presAssocID="{2FDAB6F7-4B64-4CDA-A492-F424F48464B6}" presName="negativeSpace" presStyleCnt="0"/>
      <dgm:spPr/>
    </dgm:pt>
    <dgm:pt modelId="{C1F0D80B-144C-485B-B987-787A3F5C9D31}" type="pres">
      <dgm:prSet presAssocID="{2FDAB6F7-4B64-4CDA-A492-F424F48464B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B701-BCA7-4553-9320-7102FE803781}" type="pres">
      <dgm:prSet presAssocID="{E2EEDE13-E49F-4B87-910A-A04F7A848F48}" presName="spaceBetweenRectangles" presStyleCnt="0"/>
      <dgm:spPr/>
    </dgm:pt>
    <dgm:pt modelId="{31A59AAA-04F5-4ED7-856E-7039D0BFF98E}" type="pres">
      <dgm:prSet presAssocID="{61221A57-C58E-4E15-8B0D-205C0E92B2B1}" presName="parentLin" presStyleCnt="0"/>
      <dgm:spPr/>
    </dgm:pt>
    <dgm:pt modelId="{F114BA99-31EC-4230-9C3A-C7260B63FAFB}" type="pres">
      <dgm:prSet presAssocID="{61221A57-C58E-4E15-8B0D-205C0E92B2B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EEDF9BB-B5F3-4143-A49F-7096F6DAAC36}" type="pres">
      <dgm:prSet presAssocID="{61221A57-C58E-4E15-8B0D-205C0E92B2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5142-812F-47D5-80DD-26960A0F9878}" type="pres">
      <dgm:prSet presAssocID="{61221A57-C58E-4E15-8B0D-205C0E92B2B1}" presName="negativeSpace" presStyleCnt="0"/>
      <dgm:spPr/>
    </dgm:pt>
    <dgm:pt modelId="{E24F1470-4303-4B2D-9073-F3CA4958D833}" type="pres">
      <dgm:prSet presAssocID="{61221A57-C58E-4E15-8B0D-205C0E92B2B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A3AAF-3DC9-404C-9B96-2BD6E45C2E43}" type="pres">
      <dgm:prSet presAssocID="{4EE4B058-F2C8-4D84-ACDC-DEC81A34222D}" presName="spaceBetweenRectangles" presStyleCnt="0"/>
      <dgm:spPr/>
    </dgm:pt>
    <dgm:pt modelId="{81241BBE-1585-48B8-85C7-7799F3FADE20}" type="pres">
      <dgm:prSet presAssocID="{7F737182-23BE-4C0B-B007-C37CE4C9D3C3}" presName="parentLin" presStyleCnt="0"/>
      <dgm:spPr/>
    </dgm:pt>
    <dgm:pt modelId="{57F25ECB-B10C-4660-BF64-91CBAC4BD735}" type="pres">
      <dgm:prSet presAssocID="{7F737182-23BE-4C0B-B007-C37CE4C9D3C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C733697-74AA-4094-A327-E99BA89861E9}" type="pres">
      <dgm:prSet presAssocID="{7F737182-23BE-4C0B-B007-C37CE4C9D3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4FB96-99D6-438A-BC04-4AF0D1EF559D}" type="pres">
      <dgm:prSet presAssocID="{7F737182-23BE-4C0B-B007-C37CE4C9D3C3}" presName="negativeSpace" presStyleCnt="0"/>
      <dgm:spPr/>
    </dgm:pt>
    <dgm:pt modelId="{5AB062F4-4F08-4EA3-A367-FC796A11AC66}" type="pres">
      <dgm:prSet presAssocID="{7F737182-23BE-4C0B-B007-C37CE4C9D3C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34BF4-7C84-4864-9687-1BDB5608403F}" type="presOf" srcId="{4451A9C9-A797-4A72-A85E-72BFC05839F4}" destId="{C049ABCE-728C-4AA8-BC75-FF22EF3163CF}" srcOrd="0" destOrd="0" presId="urn:microsoft.com/office/officeart/2005/8/layout/list1"/>
    <dgm:cxn modelId="{FFCF3A01-1C8F-4D41-B2A3-9AA0A2181C49}" srcId="{4451A9C9-A797-4A72-A85E-72BFC05839F4}" destId="{7F737182-23BE-4C0B-B007-C37CE4C9D3C3}" srcOrd="2" destOrd="0" parTransId="{34ECCBA0-0E59-4E9A-877D-C145E5F46465}" sibTransId="{7786F2ED-C1BA-476D-BB2E-44D937EB9122}"/>
    <dgm:cxn modelId="{C2155D4B-3B83-4103-B83B-F70B77674555}" srcId="{61221A57-C58E-4E15-8B0D-205C0E92B2B1}" destId="{24CD9BCE-F011-4253-9CB6-ACFDE7160890}" srcOrd="0" destOrd="0" parTransId="{DCE0DB79-7A5B-44F3-9E44-36F8486D5115}" sibTransId="{5171CFB9-CC44-491F-AEA9-C91B3CFA9FC8}"/>
    <dgm:cxn modelId="{BF94DE35-7FFF-48BD-ABF0-957DAAF12B96}" type="presOf" srcId="{4EEFD3F6-1500-4ABC-88A4-F04231F0EB67}" destId="{C1F0D80B-144C-485B-B987-787A3F5C9D31}" srcOrd="0" destOrd="0" presId="urn:microsoft.com/office/officeart/2005/8/layout/list1"/>
    <dgm:cxn modelId="{98D40142-8540-4839-BE43-7A9A7F30DBD1}" type="presOf" srcId="{7F737182-23BE-4C0B-B007-C37CE4C9D3C3}" destId="{57F25ECB-B10C-4660-BF64-91CBAC4BD735}" srcOrd="0" destOrd="0" presId="urn:microsoft.com/office/officeart/2005/8/layout/list1"/>
    <dgm:cxn modelId="{0756622F-2244-4933-94FE-0CBD2185D55B}" srcId="{4451A9C9-A797-4A72-A85E-72BFC05839F4}" destId="{2FDAB6F7-4B64-4CDA-A492-F424F48464B6}" srcOrd="0" destOrd="0" parTransId="{66FAFE04-FAE4-48ED-8B0B-2B0C0A055598}" sibTransId="{E2EEDE13-E49F-4B87-910A-A04F7A848F48}"/>
    <dgm:cxn modelId="{05FE7431-23FA-4B1A-A961-5E6FE76746B6}" type="presOf" srcId="{E971C29B-DEC1-4140-A9DE-B8FE04D6DAC9}" destId="{5AB062F4-4F08-4EA3-A367-FC796A11AC66}" srcOrd="0" destOrd="0" presId="urn:microsoft.com/office/officeart/2005/8/layout/list1"/>
    <dgm:cxn modelId="{0781217E-DAEF-4968-9909-C3D2DA497A74}" srcId="{4451A9C9-A797-4A72-A85E-72BFC05839F4}" destId="{61221A57-C58E-4E15-8B0D-205C0E92B2B1}" srcOrd="1" destOrd="0" parTransId="{CC77CF7D-038A-4AFD-967B-4F16A52CC36D}" sibTransId="{4EE4B058-F2C8-4D84-ACDC-DEC81A34222D}"/>
    <dgm:cxn modelId="{D1B5C330-4C0E-44CF-98BE-129157400D1F}" type="presOf" srcId="{61221A57-C58E-4E15-8B0D-205C0E92B2B1}" destId="{5EEDF9BB-B5F3-4143-A49F-7096F6DAAC36}" srcOrd="1" destOrd="0" presId="urn:microsoft.com/office/officeart/2005/8/layout/list1"/>
    <dgm:cxn modelId="{A52E0380-9EFD-4CCA-9CA3-A65D20BDB271}" type="presOf" srcId="{2FDAB6F7-4B64-4CDA-A492-F424F48464B6}" destId="{7F394F63-25CB-448B-B787-01A30F99ED51}" srcOrd="0" destOrd="0" presId="urn:microsoft.com/office/officeart/2005/8/layout/list1"/>
    <dgm:cxn modelId="{63D79BA8-BA0E-4C6E-A375-5504DDF4936B}" type="presOf" srcId="{7F737182-23BE-4C0B-B007-C37CE4C9D3C3}" destId="{3C733697-74AA-4094-A327-E99BA89861E9}" srcOrd="1" destOrd="0" presId="urn:microsoft.com/office/officeart/2005/8/layout/list1"/>
    <dgm:cxn modelId="{18F2F3AE-3A1B-459E-9BA4-5925CB9A4FB5}" type="presOf" srcId="{61221A57-C58E-4E15-8B0D-205C0E92B2B1}" destId="{F114BA99-31EC-4230-9C3A-C7260B63FAFB}" srcOrd="0" destOrd="0" presId="urn:microsoft.com/office/officeart/2005/8/layout/list1"/>
    <dgm:cxn modelId="{468CBAB0-37D5-4D7E-B65D-4FC6B851EF24}" srcId="{7F737182-23BE-4C0B-B007-C37CE4C9D3C3}" destId="{E971C29B-DEC1-4140-A9DE-B8FE04D6DAC9}" srcOrd="0" destOrd="0" parTransId="{B783111B-4796-4690-A863-D0EE483D57C3}" sibTransId="{88B06B58-A118-476B-A0EE-2E453E0949DF}"/>
    <dgm:cxn modelId="{E6CA2F28-C81F-4BA4-BA67-1269DEB8CDF8}" type="presOf" srcId="{2FDAB6F7-4B64-4CDA-A492-F424F48464B6}" destId="{A5223800-2273-4ABF-883C-5FCC0F95021C}" srcOrd="1" destOrd="0" presId="urn:microsoft.com/office/officeart/2005/8/layout/list1"/>
    <dgm:cxn modelId="{23C69537-4C60-4860-B50E-FC8BC91D98A3}" srcId="{2FDAB6F7-4B64-4CDA-A492-F424F48464B6}" destId="{4EEFD3F6-1500-4ABC-88A4-F04231F0EB67}" srcOrd="0" destOrd="0" parTransId="{2F51AF23-8D86-437B-9A86-72EC89249798}" sibTransId="{354A83E5-DFDB-4546-A566-4982ABBF88EF}"/>
    <dgm:cxn modelId="{FC591C2F-6A64-490C-9A34-86E45150E627}" type="presOf" srcId="{24CD9BCE-F011-4253-9CB6-ACFDE7160890}" destId="{E24F1470-4303-4B2D-9073-F3CA4958D833}" srcOrd="0" destOrd="0" presId="urn:microsoft.com/office/officeart/2005/8/layout/list1"/>
    <dgm:cxn modelId="{C9C6340D-6550-426A-AC94-46516C42C540}" type="presParOf" srcId="{C049ABCE-728C-4AA8-BC75-FF22EF3163CF}" destId="{63F54C5B-D440-449D-B032-17FD110B31BB}" srcOrd="0" destOrd="0" presId="urn:microsoft.com/office/officeart/2005/8/layout/list1"/>
    <dgm:cxn modelId="{0499030D-8A82-4A17-833F-142FBBD36294}" type="presParOf" srcId="{63F54C5B-D440-449D-B032-17FD110B31BB}" destId="{7F394F63-25CB-448B-B787-01A30F99ED51}" srcOrd="0" destOrd="0" presId="urn:microsoft.com/office/officeart/2005/8/layout/list1"/>
    <dgm:cxn modelId="{EF3D74E7-A740-4751-AB92-B61D0489DDCA}" type="presParOf" srcId="{63F54C5B-D440-449D-B032-17FD110B31BB}" destId="{A5223800-2273-4ABF-883C-5FCC0F95021C}" srcOrd="1" destOrd="0" presId="urn:microsoft.com/office/officeart/2005/8/layout/list1"/>
    <dgm:cxn modelId="{7C94F649-985D-44B8-8D82-DE78DFB1E72F}" type="presParOf" srcId="{C049ABCE-728C-4AA8-BC75-FF22EF3163CF}" destId="{AFA497B3-9F2C-472D-B37F-77A41BA67785}" srcOrd="1" destOrd="0" presId="urn:microsoft.com/office/officeart/2005/8/layout/list1"/>
    <dgm:cxn modelId="{006A9D06-98A7-4FCA-A8D2-A58F2AB5A002}" type="presParOf" srcId="{C049ABCE-728C-4AA8-BC75-FF22EF3163CF}" destId="{C1F0D80B-144C-485B-B987-787A3F5C9D31}" srcOrd="2" destOrd="0" presId="urn:microsoft.com/office/officeart/2005/8/layout/list1"/>
    <dgm:cxn modelId="{EC351E63-5840-44B0-9FED-191876A7BD58}" type="presParOf" srcId="{C049ABCE-728C-4AA8-BC75-FF22EF3163CF}" destId="{A775B701-BCA7-4553-9320-7102FE803781}" srcOrd="3" destOrd="0" presId="urn:microsoft.com/office/officeart/2005/8/layout/list1"/>
    <dgm:cxn modelId="{E4935B78-6EF0-49C2-B5F3-BAB47C896835}" type="presParOf" srcId="{C049ABCE-728C-4AA8-BC75-FF22EF3163CF}" destId="{31A59AAA-04F5-4ED7-856E-7039D0BFF98E}" srcOrd="4" destOrd="0" presId="urn:microsoft.com/office/officeart/2005/8/layout/list1"/>
    <dgm:cxn modelId="{07A61DFA-2761-458F-9A94-7E81F1F44657}" type="presParOf" srcId="{31A59AAA-04F5-4ED7-856E-7039D0BFF98E}" destId="{F114BA99-31EC-4230-9C3A-C7260B63FAFB}" srcOrd="0" destOrd="0" presId="urn:microsoft.com/office/officeart/2005/8/layout/list1"/>
    <dgm:cxn modelId="{F9A4C673-682D-4856-B152-AE5778EACC58}" type="presParOf" srcId="{31A59AAA-04F5-4ED7-856E-7039D0BFF98E}" destId="{5EEDF9BB-B5F3-4143-A49F-7096F6DAAC36}" srcOrd="1" destOrd="0" presId="urn:microsoft.com/office/officeart/2005/8/layout/list1"/>
    <dgm:cxn modelId="{EE3488C2-4624-42E8-A787-9D7D9FEE70D9}" type="presParOf" srcId="{C049ABCE-728C-4AA8-BC75-FF22EF3163CF}" destId="{39655142-812F-47D5-80DD-26960A0F9878}" srcOrd="5" destOrd="0" presId="urn:microsoft.com/office/officeart/2005/8/layout/list1"/>
    <dgm:cxn modelId="{28142C32-57F6-4787-984C-5C1805570F30}" type="presParOf" srcId="{C049ABCE-728C-4AA8-BC75-FF22EF3163CF}" destId="{E24F1470-4303-4B2D-9073-F3CA4958D833}" srcOrd="6" destOrd="0" presId="urn:microsoft.com/office/officeart/2005/8/layout/list1"/>
    <dgm:cxn modelId="{2A737DDF-12A3-450C-9D5E-36D5F7D9FACB}" type="presParOf" srcId="{C049ABCE-728C-4AA8-BC75-FF22EF3163CF}" destId="{FBDA3AAF-3DC9-404C-9B96-2BD6E45C2E43}" srcOrd="7" destOrd="0" presId="urn:microsoft.com/office/officeart/2005/8/layout/list1"/>
    <dgm:cxn modelId="{2226C519-FAD2-4982-91CD-051CF098FFAA}" type="presParOf" srcId="{C049ABCE-728C-4AA8-BC75-FF22EF3163CF}" destId="{81241BBE-1585-48B8-85C7-7799F3FADE20}" srcOrd="8" destOrd="0" presId="urn:microsoft.com/office/officeart/2005/8/layout/list1"/>
    <dgm:cxn modelId="{DDB026CF-EE83-434B-BFEE-89B09E374CBE}" type="presParOf" srcId="{81241BBE-1585-48B8-85C7-7799F3FADE20}" destId="{57F25ECB-B10C-4660-BF64-91CBAC4BD735}" srcOrd="0" destOrd="0" presId="urn:microsoft.com/office/officeart/2005/8/layout/list1"/>
    <dgm:cxn modelId="{06E57936-4A6C-4707-B302-4F7BF52B7F71}" type="presParOf" srcId="{81241BBE-1585-48B8-85C7-7799F3FADE20}" destId="{3C733697-74AA-4094-A327-E99BA89861E9}" srcOrd="1" destOrd="0" presId="urn:microsoft.com/office/officeart/2005/8/layout/list1"/>
    <dgm:cxn modelId="{1CA0B50E-E9D9-4373-A319-489C83A3BAF7}" type="presParOf" srcId="{C049ABCE-728C-4AA8-BC75-FF22EF3163CF}" destId="{4F84FB96-99D6-438A-BC04-4AF0D1EF559D}" srcOrd="9" destOrd="0" presId="urn:microsoft.com/office/officeart/2005/8/layout/list1"/>
    <dgm:cxn modelId="{AF0AB642-8240-4255-99B0-CDDB9DF4153A}" type="presParOf" srcId="{C049ABCE-728C-4AA8-BC75-FF22EF3163CF}" destId="{5AB062F4-4F08-4EA3-A367-FC796A11AC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DB15-D8C9-44DF-9C3D-2E97D5382C47}">
      <dsp:nvSpPr>
        <dsp:cNvPr id="0" name=""/>
        <dsp:cNvSpPr/>
      </dsp:nvSpPr>
      <dsp:spPr>
        <a:xfrm>
          <a:off x="403582" y="208151"/>
          <a:ext cx="3581417" cy="2014805"/>
        </a:xfrm>
        <a:prstGeom prst="roundRect">
          <a:avLst/>
        </a:prstGeom>
        <a:noFill/>
        <a:ln w="25400" cap="flat" cmpd="sng" algn="ctr">
          <a:solidFill>
            <a:srgbClr val="0092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1F497D"/>
              </a:solidFill>
            </a:rPr>
            <a:t>No one knows this issue better, you are the experts</a:t>
          </a:r>
          <a:endParaRPr lang="en-US" sz="2400" b="1" kern="1200" dirty="0">
            <a:solidFill>
              <a:srgbClr val="1F497D"/>
            </a:solidFill>
          </a:endParaRPr>
        </a:p>
      </dsp:txBody>
      <dsp:txXfrm>
        <a:off x="501937" y="306506"/>
        <a:ext cx="3384707" cy="1818095"/>
      </dsp:txXfrm>
    </dsp:sp>
    <dsp:sp modelId="{F22F8D65-A02C-4263-8A5F-1C221C4F490E}">
      <dsp:nvSpPr>
        <dsp:cNvPr id="0" name=""/>
        <dsp:cNvSpPr/>
      </dsp:nvSpPr>
      <dsp:spPr>
        <a:xfrm>
          <a:off x="4320800" y="208151"/>
          <a:ext cx="3581417" cy="2014805"/>
        </a:xfrm>
        <a:prstGeom prst="roundRect">
          <a:avLst/>
        </a:prstGeom>
        <a:noFill/>
        <a:ln w="25400" cap="flat" cmpd="sng" algn="ctr">
          <a:solidFill>
            <a:srgbClr val="0092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1F497D"/>
              </a:solidFill>
            </a:rPr>
            <a:t>The most compelling messengers are passionate and invested in an issue</a:t>
          </a:r>
          <a:endParaRPr lang="en-US" sz="2400" b="1" kern="1200" dirty="0">
            <a:solidFill>
              <a:srgbClr val="1F497D"/>
            </a:solidFill>
          </a:endParaRPr>
        </a:p>
      </dsp:txBody>
      <dsp:txXfrm>
        <a:off x="4419155" y="306506"/>
        <a:ext cx="3384707" cy="1818095"/>
      </dsp:txXfrm>
    </dsp:sp>
    <dsp:sp modelId="{805281F2-717F-4E18-AD46-C5EB6E79E899}">
      <dsp:nvSpPr>
        <dsp:cNvPr id="0" name=""/>
        <dsp:cNvSpPr/>
      </dsp:nvSpPr>
      <dsp:spPr>
        <a:xfrm>
          <a:off x="2362191" y="2352300"/>
          <a:ext cx="3581417" cy="2014805"/>
        </a:xfrm>
        <a:prstGeom prst="roundRect">
          <a:avLst/>
        </a:prstGeom>
        <a:noFill/>
        <a:ln w="25400" cap="flat" cmpd="sng" algn="ctr">
          <a:solidFill>
            <a:srgbClr val="0092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1F497D"/>
              </a:solidFill>
            </a:rPr>
            <a:t>Your job is to be credible and unbiased -- that’s just what decision makers are looking for</a:t>
          </a:r>
          <a:endParaRPr lang="en-US" sz="2400" b="1" kern="1200" dirty="0">
            <a:solidFill>
              <a:srgbClr val="1F497D"/>
            </a:solidFill>
          </a:endParaRPr>
        </a:p>
      </dsp:txBody>
      <dsp:txXfrm>
        <a:off x="2460546" y="2450655"/>
        <a:ext cx="3384707" cy="1818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9853D-8EAE-40E4-8E88-969091F66E12}">
      <dsp:nvSpPr>
        <dsp:cNvPr id="0" name=""/>
        <dsp:cNvSpPr/>
      </dsp:nvSpPr>
      <dsp:spPr>
        <a:xfrm>
          <a:off x="0" y="1748331"/>
          <a:ext cx="8227211" cy="127052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Set an overarching goal: what you are trying to achieve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7212" y="1785543"/>
        <a:ext cx="8152787" cy="1196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9853D-8EAE-40E4-8E88-969091F66E12}">
      <dsp:nvSpPr>
        <dsp:cNvPr id="0" name=""/>
        <dsp:cNvSpPr/>
      </dsp:nvSpPr>
      <dsp:spPr>
        <a:xfrm>
          <a:off x="1520" y="194757"/>
          <a:ext cx="7337218" cy="113334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Define your target audience(s): who are the most important people for you to reach and persuade in order to achieve your goal?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4715" y="227952"/>
        <a:ext cx="7270828" cy="1066954"/>
      </dsp:txXfrm>
    </dsp:sp>
    <dsp:sp modelId="{A5205DAF-3970-41E4-A335-7019EB88078A}">
      <dsp:nvSpPr>
        <dsp:cNvPr id="0" name=""/>
        <dsp:cNvSpPr/>
      </dsp:nvSpPr>
      <dsp:spPr>
        <a:xfrm>
          <a:off x="735242" y="1328102"/>
          <a:ext cx="735424" cy="58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53"/>
              </a:lnTo>
              <a:lnTo>
                <a:pt x="735424" y="586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28F97-056D-4C08-B19C-D20CD0CAA61E}">
      <dsp:nvSpPr>
        <dsp:cNvPr id="0" name=""/>
        <dsp:cNvSpPr/>
      </dsp:nvSpPr>
      <dsp:spPr>
        <a:xfrm>
          <a:off x="1470667" y="1577653"/>
          <a:ext cx="6374708" cy="67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Identify who has the power to implement the change you seek and assess their position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1490390" y="1597376"/>
        <a:ext cx="6335262" cy="633959"/>
      </dsp:txXfrm>
    </dsp:sp>
    <dsp:sp modelId="{EE53D815-AAF8-4E6B-AB18-5F94DE96C4BA}">
      <dsp:nvSpPr>
        <dsp:cNvPr id="0" name=""/>
        <dsp:cNvSpPr/>
      </dsp:nvSpPr>
      <dsp:spPr>
        <a:xfrm>
          <a:off x="735242" y="1328102"/>
          <a:ext cx="735424" cy="150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574"/>
              </a:lnTo>
              <a:lnTo>
                <a:pt x="735424" y="1501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B5B98-F84A-4F9A-9CBB-64AC56A2DD3C}">
      <dsp:nvSpPr>
        <dsp:cNvPr id="0" name=""/>
        <dsp:cNvSpPr/>
      </dsp:nvSpPr>
      <dsp:spPr>
        <a:xfrm>
          <a:off x="1470667" y="2492974"/>
          <a:ext cx="6374708" cy="67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What do they need?  More information?  Funding?  Is your issue a political priority?  What are the barriers?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1490390" y="2512697"/>
        <a:ext cx="6335262" cy="633959"/>
      </dsp:txXfrm>
    </dsp:sp>
    <dsp:sp modelId="{18CE2A20-089F-4402-B5D1-FE8E159C873C}">
      <dsp:nvSpPr>
        <dsp:cNvPr id="0" name=""/>
        <dsp:cNvSpPr/>
      </dsp:nvSpPr>
      <dsp:spPr>
        <a:xfrm>
          <a:off x="735242" y="1328102"/>
          <a:ext cx="735424" cy="2564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023"/>
              </a:lnTo>
              <a:lnTo>
                <a:pt x="735424" y="2564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D3A3E-E0BB-41EE-B4C0-76D00EBE145F}">
      <dsp:nvSpPr>
        <dsp:cNvPr id="0" name=""/>
        <dsp:cNvSpPr/>
      </dsp:nvSpPr>
      <dsp:spPr>
        <a:xfrm>
          <a:off x="1470667" y="3408295"/>
          <a:ext cx="6337767" cy="967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rgbClr val="003C78"/>
              </a:solidFill>
            </a:rPr>
            <a:t>Example: </a:t>
          </a:r>
          <a:r>
            <a:rPr lang="en-US" sz="2000" b="1" i="1" kern="1200" dirty="0" err="1" smtClean="0">
              <a:solidFill>
                <a:srgbClr val="003C78"/>
              </a:solidFill>
            </a:rPr>
            <a:t>MoH</a:t>
          </a:r>
          <a:r>
            <a:rPr lang="en-US" sz="2000" b="1" i="1" kern="1200" dirty="0" smtClean="0">
              <a:solidFill>
                <a:srgbClr val="003C78"/>
              </a:solidFill>
            </a:rPr>
            <a:t>/</a:t>
          </a:r>
          <a:r>
            <a:rPr lang="en-US" sz="2000" b="1" i="1" kern="1200" dirty="0" err="1" smtClean="0">
              <a:solidFill>
                <a:srgbClr val="003C78"/>
              </a:solidFill>
            </a:rPr>
            <a:t>MoF</a:t>
          </a:r>
          <a:r>
            <a:rPr lang="en-US" sz="2000" b="1" i="1" kern="1200" dirty="0" smtClean="0">
              <a:solidFill>
                <a:srgbClr val="003C78"/>
              </a:solidFill>
            </a:rPr>
            <a:t> officials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1499009" y="3436637"/>
        <a:ext cx="6281083" cy="910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EEEFB-B156-4D65-B810-6AB364765904}">
      <dsp:nvSpPr>
        <dsp:cNvPr id="0" name=""/>
        <dsp:cNvSpPr/>
      </dsp:nvSpPr>
      <dsp:spPr>
        <a:xfrm>
          <a:off x="403003" y="136966"/>
          <a:ext cx="6934859" cy="11783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Determine the strategy: the plan you will use to achieve your goal and the tactics you will use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37517" y="171480"/>
        <a:ext cx="6865831" cy="1109355"/>
      </dsp:txXfrm>
    </dsp:sp>
    <dsp:sp modelId="{1344B15D-7047-4B87-8010-E8666A463EDC}">
      <dsp:nvSpPr>
        <dsp:cNvPr id="0" name=""/>
        <dsp:cNvSpPr/>
      </dsp:nvSpPr>
      <dsp:spPr>
        <a:xfrm>
          <a:off x="1096489" y="1315350"/>
          <a:ext cx="709252" cy="85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349"/>
              </a:lnTo>
              <a:lnTo>
                <a:pt x="709252" y="85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8F240-9C8E-46DC-9329-E8A5ABD35EF6}">
      <dsp:nvSpPr>
        <dsp:cNvPr id="0" name=""/>
        <dsp:cNvSpPr/>
      </dsp:nvSpPr>
      <dsp:spPr>
        <a:xfrm>
          <a:off x="1805742" y="1474621"/>
          <a:ext cx="5499790" cy="1394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Tactics could include policy briefings, one-on-one meetings, media interviews</a:t>
          </a:r>
          <a:endParaRPr lang="en-US" sz="1600" b="1" kern="1200" dirty="0">
            <a:solidFill>
              <a:srgbClr val="003C78"/>
            </a:solidFill>
          </a:endParaRPr>
        </a:p>
      </dsp:txBody>
      <dsp:txXfrm>
        <a:off x="1846575" y="1515454"/>
        <a:ext cx="5418124" cy="1312491"/>
      </dsp:txXfrm>
    </dsp:sp>
    <dsp:sp modelId="{E3537F23-2904-4ECE-AC59-EA27A32D1425}">
      <dsp:nvSpPr>
        <dsp:cNvPr id="0" name=""/>
        <dsp:cNvSpPr/>
      </dsp:nvSpPr>
      <dsp:spPr>
        <a:xfrm>
          <a:off x="1096489" y="1315350"/>
          <a:ext cx="823961" cy="24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857"/>
              </a:lnTo>
              <a:lnTo>
                <a:pt x="823961" y="2438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F24F-A067-4A71-9D07-6EC00E47D102}">
      <dsp:nvSpPr>
        <dsp:cNvPr id="0" name=""/>
        <dsp:cNvSpPr/>
      </dsp:nvSpPr>
      <dsp:spPr>
        <a:xfrm>
          <a:off x="1920450" y="3165016"/>
          <a:ext cx="5472056" cy="1178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3C78"/>
              </a:solidFill>
            </a:rPr>
            <a:t>Example: gather the most compelling evidence, have credible sources share it with </a:t>
          </a:r>
          <a:r>
            <a:rPr lang="en-US" sz="1800" b="1" i="1" kern="1200" dirty="0" err="1" smtClean="0">
              <a:solidFill>
                <a:srgbClr val="003C78"/>
              </a:solidFill>
            </a:rPr>
            <a:t>MoH</a:t>
          </a:r>
          <a:r>
            <a:rPr lang="en-US" sz="1800" b="1" i="1" kern="1200" dirty="0" smtClean="0">
              <a:solidFill>
                <a:srgbClr val="003C78"/>
              </a:solidFill>
            </a:rPr>
            <a:t>/</a:t>
          </a:r>
          <a:r>
            <a:rPr lang="en-US" sz="1800" b="1" i="1" kern="1200" dirty="0" err="1" smtClean="0">
              <a:solidFill>
                <a:srgbClr val="003C78"/>
              </a:solidFill>
            </a:rPr>
            <a:t>MoF</a:t>
          </a:r>
          <a:r>
            <a:rPr lang="en-US" sz="1800" b="1" i="1" kern="1200" dirty="0" smtClean="0">
              <a:solidFill>
                <a:srgbClr val="003C78"/>
              </a:solidFill>
            </a:rPr>
            <a:t> officials in advance of vaccine-related decisions</a:t>
          </a:r>
          <a:endParaRPr lang="en-US" sz="1800" b="1" kern="1200" dirty="0">
            <a:solidFill>
              <a:srgbClr val="003C78"/>
            </a:solidFill>
          </a:endParaRPr>
        </a:p>
      </dsp:txBody>
      <dsp:txXfrm>
        <a:off x="1954964" y="3199530"/>
        <a:ext cx="5403028" cy="1109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74F2-60A1-4407-90EA-6D70A30F846A}">
      <dsp:nvSpPr>
        <dsp:cNvPr id="0" name=""/>
        <dsp:cNvSpPr/>
      </dsp:nvSpPr>
      <dsp:spPr>
        <a:xfrm>
          <a:off x="0" y="203099"/>
          <a:ext cx="7606699" cy="80397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Craft key message(s): the most important thing your audience needs to know to compel them to act the way you want them to act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3548" y="226647"/>
        <a:ext cx="7559603" cy="756879"/>
      </dsp:txXfrm>
    </dsp:sp>
    <dsp:sp modelId="{E05DBE4A-7F92-4D5C-BEA3-8A4711D33474}">
      <dsp:nvSpPr>
        <dsp:cNvPr id="0" name=""/>
        <dsp:cNvSpPr/>
      </dsp:nvSpPr>
      <dsp:spPr>
        <a:xfrm>
          <a:off x="760669" y="1007074"/>
          <a:ext cx="486750" cy="489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46"/>
              </a:lnTo>
              <a:lnTo>
                <a:pt x="486750" y="489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0B4B0-7A28-4571-BADF-F6013BDCB71C}">
      <dsp:nvSpPr>
        <dsp:cNvPr id="0" name=""/>
        <dsp:cNvSpPr/>
      </dsp:nvSpPr>
      <dsp:spPr>
        <a:xfrm>
          <a:off x="1247420" y="1230391"/>
          <a:ext cx="6391724" cy="53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Consider your audience’s point of view;  put yourself in their shoes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1263004" y="1245975"/>
        <a:ext cx="6360556" cy="500892"/>
      </dsp:txXfrm>
    </dsp:sp>
    <dsp:sp modelId="{93B889B3-B77A-4B68-ABC5-296FE5C4CFD2}">
      <dsp:nvSpPr>
        <dsp:cNvPr id="0" name=""/>
        <dsp:cNvSpPr/>
      </dsp:nvSpPr>
      <dsp:spPr>
        <a:xfrm>
          <a:off x="760669" y="1007074"/>
          <a:ext cx="486750" cy="1154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422"/>
              </a:lnTo>
              <a:lnTo>
                <a:pt x="486750" y="1154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B91B5-8BAC-4A73-9638-0F0BD5AB62F5}">
      <dsp:nvSpPr>
        <dsp:cNvPr id="0" name=""/>
        <dsp:cNvSpPr/>
      </dsp:nvSpPr>
      <dsp:spPr>
        <a:xfrm>
          <a:off x="1247420" y="1895466"/>
          <a:ext cx="6391724" cy="53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Create a few simple, compelling messages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1263004" y="1911050"/>
        <a:ext cx="6360556" cy="500892"/>
      </dsp:txXfrm>
    </dsp:sp>
    <dsp:sp modelId="{82DF2B69-6A2E-47F9-8A3A-68FA55A746C9}">
      <dsp:nvSpPr>
        <dsp:cNvPr id="0" name=""/>
        <dsp:cNvSpPr/>
      </dsp:nvSpPr>
      <dsp:spPr>
        <a:xfrm>
          <a:off x="760669" y="1007074"/>
          <a:ext cx="486750" cy="181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498"/>
              </a:lnTo>
              <a:lnTo>
                <a:pt x="486750" y="1819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086F2-9EF9-4A5E-A874-792B66EA5D39}">
      <dsp:nvSpPr>
        <dsp:cNvPr id="0" name=""/>
        <dsp:cNvSpPr/>
      </dsp:nvSpPr>
      <dsp:spPr>
        <a:xfrm>
          <a:off x="1247420" y="2560542"/>
          <a:ext cx="6391724" cy="53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Show the benefits of action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1263004" y="2576126"/>
        <a:ext cx="6360556" cy="500892"/>
      </dsp:txXfrm>
    </dsp:sp>
    <dsp:sp modelId="{76AAB4EB-8EF2-4EBA-81CC-88650DD12009}">
      <dsp:nvSpPr>
        <dsp:cNvPr id="0" name=""/>
        <dsp:cNvSpPr/>
      </dsp:nvSpPr>
      <dsp:spPr>
        <a:xfrm>
          <a:off x="760669" y="1007074"/>
          <a:ext cx="486750" cy="2484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573"/>
              </a:lnTo>
              <a:lnTo>
                <a:pt x="486750" y="2484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C73FC-138E-4E37-B187-34F4963FDEFD}">
      <dsp:nvSpPr>
        <dsp:cNvPr id="0" name=""/>
        <dsp:cNvSpPr/>
      </dsp:nvSpPr>
      <dsp:spPr>
        <a:xfrm>
          <a:off x="1247420" y="3225618"/>
          <a:ext cx="6391724" cy="53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Identify specific actions to be taken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1263004" y="3241202"/>
        <a:ext cx="6360556" cy="500892"/>
      </dsp:txXfrm>
    </dsp:sp>
    <dsp:sp modelId="{FEA8926C-05CC-4300-82CC-5040D6CD495F}">
      <dsp:nvSpPr>
        <dsp:cNvPr id="0" name=""/>
        <dsp:cNvSpPr/>
      </dsp:nvSpPr>
      <dsp:spPr>
        <a:xfrm>
          <a:off x="760669" y="1007074"/>
          <a:ext cx="486750" cy="3149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649"/>
              </a:lnTo>
              <a:lnTo>
                <a:pt x="486750" y="3149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9F21A-9540-4AF2-921F-EBA7DA000C2A}">
      <dsp:nvSpPr>
        <dsp:cNvPr id="0" name=""/>
        <dsp:cNvSpPr/>
      </dsp:nvSpPr>
      <dsp:spPr>
        <a:xfrm>
          <a:off x="1247420" y="3890693"/>
          <a:ext cx="6391724" cy="532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3C78"/>
              </a:solidFill>
            </a:rPr>
            <a:t>Address the </a:t>
          </a:r>
          <a:r>
            <a:rPr lang="en-US" sz="2000" b="1" kern="1200" dirty="0" smtClean="0">
              <a:solidFill>
                <a:srgbClr val="872175"/>
              </a:solidFill>
            </a:rPr>
            <a:t>problem</a:t>
          </a:r>
          <a:r>
            <a:rPr lang="en-US" sz="2000" b="1" kern="1200" dirty="0" smtClean="0">
              <a:solidFill>
                <a:srgbClr val="003C78"/>
              </a:solidFill>
            </a:rPr>
            <a:t>, </a:t>
          </a:r>
          <a:r>
            <a:rPr lang="en-US" sz="2000" b="1" kern="1200" dirty="0" smtClean="0">
              <a:solidFill>
                <a:srgbClr val="872175"/>
              </a:solidFill>
            </a:rPr>
            <a:t>solution</a:t>
          </a:r>
          <a:r>
            <a:rPr lang="en-US" sz="2000" b="1" kern="1200" dirty="0" smtClean="0">
              <a:solidFill>
                <a:srgbClr val="003C78"/>
              </a:solidFill>
            </a:rPr>
            <a:t> and </a:t>
          </a:r>
          <a:r>
            <a:rPr lang="en-US" sz="2000" b="1" kern="1200" dirty="0" smtClean="0">
              <a:solidFill>
                <a:srgbClr val="872175"/>
              </a:solidFill>
            </a:rPr>
            <a:t>call to action</a:t>
          </a:r>
          <a:endParaRPr lang="en-US" sz="2000" b="1" kern="1200" dirty="0">
            <a:solidFill>
              <a:srgbClr val="872175"/>
            </a:solidFill>
          </a:endParaRPr>
        </a:p>
      </dsp:txBody>
      <dsp:txXfrm>
        <a:off x="1263004" y="3906277"/>
        <a:ext cx="6360556" cy="500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D80B-144C-485B-B987-787A3F5C9D31}">
      <dsp:nvSpPr>
        <dsp:cNvPr id="0" name=""/>
        <dsp:cNvSpPr/>
      </dsp:nvSpPr>
      <dsp:spPr>
        <a:xfrm>
          <a:off x="0" y="229589"/>
          <a:ext cx="75438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249936" rIns="5854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3C78"/>
              </a:solidFill>
            </a:rPr>
            <a:t>Rotavirus kills nearly 500,000 children worldwide each year and is responsible for millions of hospitalizations and clinic visits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0" y="229589"/>
        <a:ext cx="7543800" cy="1247400"/>
      </dsp:txXfrm>
    </dsp:sp>
    <dsp:sp modelId="{A5223800-2273-4ABF-883C-5FCC0F95021C}">
      <dsp:nvSpPr>
        <dsp:cNvPr id="0" name=""/>
        <dsp:cNvSpPr/>
      </dsp:nvSpPr>
      <dsp:spPr>
        <a:xfrm>
          <a:off x="377190" y="52469"/>
          <a:ext cx="5280660" cy="3542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Problem</a:t>
          </a:r>
          <a:endParaRPr lang="en-US" sz="2400" b="1" kern="1200" dirty="0"/>
        </a:p>
      </dsp:txBody>
      <dsp:txXfrm>
        <a:off x="394483" y="69762"/>
        <a:ext cx="5246074" cy="319654"/>
      </dsp:txXfrm>
    </dsp:sp>
    <dsp:sp modelId="{E24F1470-4303-4B2D-9073-F3CA4958D833}">
      <dsp:nvSpPr>
        <dsp:cNvPr id="0" name=""/>
        <dsp:cNvSpPr/>
      </dsp:nvSpPr>
      <dsp:spPr>
        <a:xfrm>
          <a:off x="0" y="1718910"/>
          <a:ext cx="75438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249936" rIns="5854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3C78"/>
              </a:solidFill>
            </a:rPr>
            <a:t>Rotavirus vaccines provide the best protection against rotavirus; every child should be vaccinated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0" y="1718910"/>
        <a:ext cx="7543800" cy="963900"/>
      </dsp:txXfrm>
    </dsp:sp>
    <dsp:sp modelId="{5EEDF9BB-B5F3-4143-A49F-7096F6DAAC36}">
      <dsp:nvSpPr>
        <dsp:cNvPr id="0" name=""/>
        <dsp:cNvSpPr/>
      </dsp:nvSpPr>
      <dsp:spPr>
        <a:xfrm>
          <a:off x="377190" y="1541790"/>
          <a:ext cx="5280660" cy="3542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Solution</a:t>
          </a:r>
          <a:endParaRPr lang="en-US" sz="2400" b="1" kern="1200" dirty="0"/>
        </a:p>
      </dsp:txBody>
      <dsp:txXfrm>
        <a:off x="394483" y="1559083"/>
        <a:ext cx="5246074" cy="319654"/>
      </dsp:txXfrm>
    </dsp:sp>
    <dsp:sp modelId="{5AB062F4-4F08-4EA3-A367-FC796A11AC66}">
      <dsp:nvSpPr>
        <dsp:cNvPr id="0" name=""/>
        <dsp:cNvSpPr/>
      </dsp:nvSpPr>
      <dsp:spPr>
        <a:xfrm>
          <a:off x="0" y="2924729"/>
          <a:ext cx="75438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249936" rIns="5854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003C78"/>
              </a:solidFill>
            </a:rPr>
            <a:t>Introduce rotavirus vaccines into NIPs now</a:t>
          </a:r>
          <a:endParaRPr lang="en-US" sz="2000" b="1" kern="1200" dirty="0">
            <a:solidFill>
              <a:srgbClr val="003C78"/>
            </a:solidFill>
          </a:endParaRPr>
        </a:p>
      </dsp:txBody>
      <dsp:txXfrm>
        <a:off x="0" y="2924729"/>
        <a:ext cx="7543800" cy="680400"/>
      </dsp:txXfrm>
    </dsp:sp>
    <dsp:sp modelId="{3C733697-74AA-4094-A327-E99BA89861E9}">
      <dsp:nvSpPr>
        <dsp:cNvPr id="0" name=""/>
        <dsp:cNvSpPr/>
      </dsp:nvSpPr>
      <dsp:spPr>
        <a:xfrm>
          <a:off x="377190" y="2747609"/>
          <a:ext cx="5280660" cy="3542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Call to Action</a:t>
          </a:r>
          <a:endParaRPr lang="en-US" sz="2400" b="1" kern="1200" dirty="0"/>
        </a:p>
      </dsp:txBody>
      <dsp:txXfrm>
        <a:off x="394483" y="2764902"/>
        <a:ext cx="524607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1135F-7F0D-47CE-ADAF-F71860381D54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DB15C-37FF-4D48-A02B-A17B512C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F0A1C-78F6-47E1-8E91-2EAE74CF50F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9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F0A1C-78F6-47E1-8E91-2EAE74CF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F0A1C-78F6-47E1-8E91-2EAE74CF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F0A1C-78F6-47E1-8E91-2EAE74CF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5599972-D894-48CC-BD4E-50FADB3EF83C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F548F-E9B3-41F0-947F-3322AAAE06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194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896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Slide </a:t>
            </a:r>
            <a:fld id="{BC041AA4-5AF1-4EA0-BB6A-D526184C6BB0}" type="slidenum">
              <a:rPr lang="en-US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b="1">
                <a:solidFill>
                  <a:srgbClr val="003C78"/>
                </a:solidFill>
              </a:defRPr>
            </a:lvl1pPr>
            <a:lvl2pPr marL="742950" indent="-285750">
              <a:buClr>
                <a:schemeClr val="accent3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 b="1">
                <a:solidFill>
                  <a:srgbClr val="003C78"/>
                </a:solidFill>
              </a:defRPr>
            </a:lvl2pPr>
            <a:lvl3pPr marL="1143000" indent="-228600">
              <a:buClr>
                <a:schemeClr val="accent3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 b="1">
                <a:solidFill>
                  <a:srgbClr val="003C78"/>
                </a:solidFill>
              </a:defRPr>
            </a:lvl3pPr>
            <a:lvl4pPr marL="1600200" indent="-228600">
              <a:buClr>
                <a:schemeClr val="accent3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 b="1">
                <a:solidFill>
                  <a:srgbClr val="003C78"/>
                </a:solidFill>
              </a:defRPr>
            </a:lvl4pPr>
            <a:lvl5pPr marL="2057400" indent="-228600">
              <a:buClr>
                <a:schemeClr val="accent3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 b="1">
                <a:solidFill>
                  <a:srgbClr val="003C7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3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C178-9BCF-4092-A249-1F15B3E31B1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128B-3E71-4B9E-832D-ADF7F5CB7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council.org/toolkit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otaviru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693229"/>
            <a:ext cx="6189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What is advocacy?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How can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t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en-US" sz="2800" b="1" dirty="0" smtClean="0">
                <a:solidFill>
                  <a:schemeClr val="tx2"/>
                </a:solidFill>
              </a:rPr>
              <a:t>elp </a:t>
            </a:r>
            <a:r>
              <a:rPr lang="en-US" sz="2800" b="1" dirty="0">
                <a:solidFill>
                  <a:schemeClr val="tx2"/>
                </a:solidFill>
              </a:rPr>
              <a:t>u</a:t>
            </a:r>
            <a:r>
              <a:rPr lang="en-US" sz="2800" b="1" dirty="0" smtClean="0">
                <a:solidFill>
                  <a:schemeClr val="tx2"/>
                </a:solidFill>
              </a:rPr>
              <a:t>s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chieve </a:t>
            </a:r>
            <a:r>
              <a:rPr lang="en-US" sz="2800" b="1" dirty="0">
                <a:solidFill>
                  <a:schemeClr val="tx2"/>
                </a:solidFill>
              </a:rPr>
              <a:t>o</a:t>
            </a:r>
            <a:r>
              <a:rPr lang="en-US" sz="2800" b="1" dirty="0" smtClean="0">
                <a:solidFill>
                  <a:schemeClr val="tx2"/>
                </a:solidFill>
              </a:rPr>
              <a:t>ur </a:t>
            </a:r>
            <a:r>
              <a:rPr lang="en-US" sz="2800" b="1" dirty="0">
                <a:solidFill>
                  <a:schemeClr val="tx2"/>
                </a:solidFill>
              </a:rPr>
              <a:t>g</a:t>
            </a:r>
            <a:r>
              <a:rPr lang="en-US" sz="2800" b="1" dirty="0" smtClean="0">
                <a:solidFill>
                  <a:schemeClr val="tx2"/>
                </a:solidFill>
              </a:rPr>
              <a:t>oal?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How to be an </a:t>
            </a:r>
            <a:r>
              <a:rPr lang="en-US" sz="4000" b="1" dirty="0" smtClean="0">
                <a:solidFill>
                  <a:schemeClr val="accent1"/>
                </a:solidFill>
              </a:rPr>
              <a:t>effective </a:t>
            </a:r>
            <a:r>
              <a:rPr lang="en-US" sz="4000" b="1" dirty="0">
                <a:solidFill>
                  <a:schemeClr val="accent1"/>
                </a:solidFill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</a:rPr>
              <a:t>dvocate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4602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i="1" dirty="0" smtClean="0">
                <a:solidFill>
                  <a:srgbClr val="872175"/>
                </a:solidFill>
              </a:rPr>
              <a:t>Key messages example: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62151933"/>
              </p:ext>
            </p:extLst>
          </p:nvPr>
        </p:nvGraphicFramePr>
        <p:xfrm>
          <a:off x="762000" y="1600200"/>
          <a:ext cx="7543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How to be an </a:t>
            </a:r>
            <a:r>
              <a:rPr lang="en-US" sz="4000" b="1" dirty="0" smtClean="0">
                <a:solidFill>
                  <a:schemeClr val="accent1"/>
                </a:solidFill>
              </a:rPr>
              <a:t>effective </a:t>
            </a:r>
            <a:r>
              <a:rPr lang="en-US" sz="4000" b="1" dirty="0">
                <a:solidFill>
                  <a:schemeClr val="accent1"/>
                </a:solidFill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</a:rPr>
              <a:t>dvocate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>
                <a:solidFill>
                  <a:schemeClr val="accent3"/>
                </a:solidFill>
              </a:rPr>
              <a:t>Determine </a:t>
            </a:r>
            <a:r>
              <a:rPr lang="en-US" sz="2400" b="1" dirty="0">
                <a:solidFill>
                  <a:schemeClr val="accent3"/>
                </a:solidFill>
              </a:rPr>
              <a:t>the best messengers and channels through which to reach your target audience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458200" cy="3581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Who </a:t>
            </a:r>
            <a:r>
              <a:rPr lang="en-US" sz="2400" b="1" dirty="0"/>
              <a:t>are the most compelling </a:t>
            </a:r>
            <a:r>
              <a:rPr lang="en-US" sz="2400" b="1" dirty="0" smtClean="0"/>
              <a:t>voices? Scientists</a:t>
            </a:r>
            <a:r>
              <a:rPr lang="en-US" sz="2400" b="1" dirty="0"/>
              <a:t>? Parents? </a:t>
            </a:r>
            <a:r>
              <a:rPr lang="en-US" sz="2400" b="1" dirty="0" smtClean="0"/>
              <a:t>Doctors</a:t>
            </a:r>
            <a:r>
              <a:rPr lang="en-US" sz="2400" b="1" dirty="0"/>
              <a:t>? </a:t>
            </a:r>
            <a:endParaRPr lang="en-US" sz="2400" b="1" dirty="0" smtClean="0"/>
          </a:p>
          <a:p>
            <a:r>
              <a:rPr lang="en-US" sz="2400" b="1" dirty="0" smtClean="0"/>
              <a:t>What is the best way to reach them? </a:t>
            </a:r>
            <a:endParaRPr lang="en-US" sz="2400" b="1" dirty="0"/>
          </a:p>
          <a:p>
            <a:r>
              <a:rPr lang="en-US" sz="2400" b="1" dirty="0"/>
              <a:t>The more contacts you can make, the better; message repetition matters </a:t>
            </a:r>
          </a:p>
        </p:txBody>
      </p:sp>
    </p:spTree>
    <p:extLst>
      <p:ext uri="{BB962C8B-B14F-4D97-AF65-F5344CB8AC3E}">
        <p14:creationId xmlns:p14="http://schemas.microsoft.com/office/powerpoint/2010/main" val="21387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Once you have your plan…act!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Identify </a:t>
            </a:r>
            <a:r>
              <a:rPr lang="en-US" sz="2400" b="1" dirty="0"/>
              <a:t>and engage champions with local and regional </a:t>
            </a:r>
            <a:r>
              <a:rPr lang="en-US" sz="2400" b="1" dirty="0" smtClean="0"/>
              <a:t>credibility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Build </a:t>
            </a:r>
            <a:r>
              <a:rPr lang="en-US" sz="2400" b="1" dirty="0"/>
              <a:t>consensus prior to engaging in advocacy and use the same </a:t>
            </a:r>
            <a:r>
              <a:rPr lang="en-US" sz="2400" b="1" dirty="0" smtClean="0"/>
              <a:t>messages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Ensure </a:t>
            </a:r>
            <a:r>
              <a:rPr lang="en-US" sz="2400" b="1" dirty="0"/>
              <a:t>the information disseminated is accurate and </a:t>
            </a:r>
            <a:r>
              <a:rPr lang="en-US" sz="2400" b="1" dirty="0" smtClean="0"/>
              <a:t>unambiguous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Partner </a:t>
            </a:r>
            <a:r>
              <a:rPr lang="en-US" sz="2400" b="1" dirty="0"/>
              <a:t>with others to amplify your </a:t>
            </a:r>
            <a:r>
              <a:rPr lang="en-US" sz="2400" b="1" dirty="0" smtClean="0"/>
              <a:t>efforts; </a:t>
            </a:r>
            <a:r>
              <a:rPr lang="en-US" sz="2400" b="1" dirty="0"/>
              <a:t>the more voices you have, the louder you will </a:t>
            </a:r>
            <a:r>
              <a:rPr lang="en-US" sz="2400" b="1" dirty="0" smtClean="0"/>
              <a:t>be</a:t>
            </a:r>
            <a:endParaRPr lang="en-US" sz="24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872175"/>
                </a:solidFill>
              </a:rPr>
              <a:t>How to be an </a:t>
            </a:r>
            <a:r>
              <a:rPr lang="en-US" sz="4000" b="1" dirty="0">
                <a:solidFill>
                  <a:srgbClr val="872175"/>
                </a:solidFill>
              </a:rPr>
              <a:t>e</a:t>
            </a:r>
            <a:r>
              <a:rPr lang="en-US" sz="4000" b="1" dirty="0" smtClean="0">
                <a:solidFill>
                  <a:srgbClr val="872175"/>
                </a:solidFill>
              </a:rPr>
              <a:t>ffective advocate</a:t>
            </a:r>
            <a:endParaRPr lang="en-US" sz="4000" b="1" dirty="0">
              <a:solidFill>
                <a:srgbClr val="872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872175"/>
                </a:solidFill>
              </a:rPr>
              <a:t>Evaluate </a:t>
            </a:r>
            <a:r>
              <a:rPr lang="en-US" sz="2400" b="1" dirty="0">
                <a:solidFill>
                  <a:srgbClr val="872175"/>
                </a:solidFill>
              </a:rPr>
              <a:t>and </a:t>
            </a:r>
            <a:r>
              <a:rPr lang="en-US" sz="2400" b="1" dirty="0" smtClean="0">
                <a:solidFill>
                  <a:srgbClr val="872175"/>
                </a:solidFill>
              </a:rPr>
              <a:t>course-correct </a:t>
            </a:r>
            <a:r>
              <a:rPr lang="en-US" sz="2400" b="1" dirty="0">
                <a:solidFill>
                  <a:srgbClr val="872175"/>
                </a:solidFill>
              </a:rPr>
              <a:t>as you </a:t>
            </a:r>
            <a:r>
              <a:rPr lang="en-US" sz="2400" b="1" dirty="0" smtClean="0">
                <a:solidFill>
                  <a:srgbClr val="872175"/>
                </a:solidFill>
              </a:rPr>
              <a:t>go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b="1" dirty="0" smtClean="0"/>
              <a:t>Are you gaining partners? Are others joining your efforts?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b="1" dirty="0" smtClean="0"/>
              <a:t>Are your meetings/events well attended?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b="1" dirty="0" smtClean="0"/>
              <a:t>Are your materials read?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b="1" dirty="0" smtClean="0"/>
              <a:t>Are policymakers committing to support your idea? </a:t>
            </a:r>
            <a:endParaRPr lang="en-US" sz="24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872175"/>
                </a:solidFill>
              </a:rPr>
              <a:t>How to be an effective </a:t>
            </a:r>
            <a:r>
              <a:rPr lang="en-US" sz="4000" b="1" dirty="0">
                <a:solidFill>
                  <a:srgbClr val="872175"/>
                </a:solidFill>
              </a:rPr>
              <a:t>a</a:t>
            </a:r>
            <a:r>
              <a:rPr lang="en-US" sz="4000" b="1" dirty="0" smtClean="0">
                <a:solidFill>
                  <a:srgbClr val="872175"/>
                </a:solidFill>
              </a:rPr>
              <a:t>dvocate</a:t>
            </a:r>
            <a:endParaRPr lang="en-US" sz="4000" b="1" dirty="0">
              <a:solidFill>
                <a:srgbClr val="872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72175"/>
                </a:solidFill>
              </a:rPr>
              <a:t>Advocacy examples</a:t>
            </a:r>
            <a:endParaRPr lang="en-US" sz="4000" b="1" dirty="0">
              <a:solidFill>
                <a:srgbClr val="87217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C78"/>
                </a:solidFill>
              </a:rPr>
              <a:t>Simple steps you can take to be an </a:t>
            </a:r>
            <a:r>
              <a:rPr lang="en-US" dirty="0" smtClean="0">
                <a:solidFill>
                  <a:srgbClr val="003C78"/>
                </a:solidFill>
              </a:rPr>
              <a:t>advocate: </a:t>
            </a:r>
            <a:endParaRPr lang="en-US" dirty="0">
              <a:solidFill>
                <a:srgbClr val="003C7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112"/>
            <a:ext cx="4040188" cy="395128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872175"/>
                </a:solidFill>
              </a:rPr>
              <a:t>Brief policy makers on your research</a:t>
            </a:r>
          </a:p>
          <a:p>
            <a:pPr>
              <a:spcAft>
                <a:spcPts val="10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872175"/>
                </a:solidFill>
              </a:rPr>
              <a:t>Share </a:t>
            </a:r>
            <a:r>
              <a:rPr lang="en-US" b="1" dirty="0">
                <a:solidFill>
                  <a:srgbClr val="872175"/>
                </a:solidFill>
              </a:rPr>
              <a:t>your publication with a journalist and offer to do an interview</a:t>
            </a:r>
          </a:p>
          <a:p>
            <a:pPr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872175"/>
                </a:solidFill>
              </a:rPr>
              <a:t>Write </a:t>
            </a:r>
            <a:r>
              <a:rPr lang="en-US" b="1" dirty="0" smtClean="0">
                <a:solidFill>
                  <a:srgbClr val="872175"/>
                </a:solidFill>
              </a:rPr>
              <a:t>a letter to the editor or submit an op-ed for publication in a newspaper</a:t>
            </a:r>
            <a:endParaRPr lang="en-US" b="1" dirty="0">
              <a:solidFill>
                <a:srgbClr val="87217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180" y="12954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3C78"/>
                </a:solidFill>
              </a:rPr>
              <a:t>Op-ed placed </a:t>
            </a:r>
            <a:r>
              <a:rPr lang="en-US" dirty="0">
                <a:solidFill>
                  <a:srgbClr val="003C78"/>
                </a:solidFill>
              </a:rPr>
              <a:t>during </a:t>
            </a:r>
            <a:r>
              <a:rPr lang="en-US" dirty="0" smtClean="0">
                <a:solidFill>
                  <a:srgbClr val="003C78"/>
                </a:solidFill>
              </a:rPr>
              <a:t>African </a:t>
            </a:r>
            <a:r>
              <a:rPr lang="en-US" dirty="0">
                <a:solidFill>
                  <a:srgbClr val="003C78"/>
                </a:solidFill>
              </a:rPr>
              <a:t>Union Summit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93920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4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odtools.com/media/map_worl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11438" cy="4191000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Advocacy examples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0075" y="1219201"/>
            <a:ext cx="8229600" cy="39623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The ROTA </a:t>
            </a:r>
            <a:r>
              <a:rPr lang="en-US" sz="2400" b="1" dirty="0"/>
              <a:t>Council is working to accelerate the introduction of rotavirus </a:t>
            </a:r>
            <a:r>
              <a:rPr lang="en-US" sz="2400" b="1" dirty="0" smtClean="0"/>
              <a:t>vaccines through </a:t>
            </a:r>
            <a:r>
              <a:rPr lang="en-US" sz="2400" b="1" dirty="0"/>
              <a:t>the use of evidence and strategic </a:t>
            </a:r>
            <a:r>
              <a:rPr lang="en-US" sz="2400" b="1" dirty="0" smtClean="0"/>
              <a:t>communications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Its mission is </a:t>
            </a:r>
            <a:r>
              <a:rPr lang="en-US" sz="2400" b="1" dirty="0"/>
              <a:t>to save lives and improve health by promoting the use of rotavirus vaccines as part of a comprehensive approach to </a:t>
            </a:r>
            <a:r>
              <a:rPr lang="en-US" sz="2400" b="1" dirty="0" smtClean="0"/>
              <a:t>diarrhea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What </a:t>
            </a:r>
            <a:r>
              <a:rPr lang="en-US" sz="2400" b="1" dirty="0"/>
              <a:t>makes </a:t>
            </a:r>
            <a:r>
              <a:rPr lang="en-US" sz="2400" b="1" dirty="0" smtClean="0"/>
              <a:t>it unique </a:t>
            </a:r>
            <a:r>
              <a:rPr lang="en-US" sz="2400" b="1" dirty="0"/>
              <a:t>is its focus on providing evidence for decision making through credible scientific </a:t>
            </a:r>
            <a:r>
              <a:rPr lang="en-US" sz="2400" b="1" dirty="0" smtClean="0"/>
              <a:t>authorities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1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872175"/>
                </a:solidFill>
              </a:rPr>
              <a:t>Advocacy resources: </a:t>
            </a:r>
            <a:r>
              <a:rPr lang="en-US" sz="3600" b="1" dirty="0" smtClean="0">
                <a:solidFill>
                  <a:srgbClr val="C00000"/>
                </a:solidFill>
                <a:hlinkClick r:id="rId3"/>
              </a:rPr>
              <a:t>rotacouncil.org/toolkit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20" y="1173472"/>
            <a:ext cx="2976884" cy="4465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19200"/>
            <a:ext cx="3657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3C78"/>
                </a:solidFill>
              </a:rPr>
              <a:t>The ROTA Council works </a:t>
            </a:r>
            <a:r>
              <a:rPr lang="en-GB" sz="1800" b="1" dirty="0">
                <a:solidFill>
                  <a:srgbClr val="003C78"/>
                </a:solidFill>
              </a:rPr>
              <a:t>to accelerate the introduction of rotavirus vaccines through the use of evidence and strategic </a:t>
            </a:r>
            <a:r>
              <a:rPr lang="en-GB" sz="1800" b="1" dirty="0" smtClean="0">
                <a:solidFill>
                  <a:srgbClr val="003C78"/>
                </a:solidFill>
              </a:rPr>
              <a:t>communications</a:t>
            </a:r>
            <a:endParaRPr lang="en-US" sz="1800" b="1" dirty="0">
              <a:solidFill>
                <a:srgbClr val="003C78"/>
              </a:solidFill>
            </a:endParaRPr>
          </a:p>
          <a:p>
            <a:pPr lvl="0"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3C78"/>
                </a:solidFill>
              </a:rPr>
              <a:t>Provides </a:t>
            </a:r>
            <a:r>
              <a:rPr lang="en-US" sz="1800" b="1" dirty="0">
                <a:solidFill>
                  <a:srgbClr val="003C78"/>
                </a:solidFill>
              </a:rPr>
              <a:t>evidence for decision making through credible scientific </a:t>
            </a:r>
            <a:r>
              <a:rPr lang="en-US" sz="1800" b="1" dirty="0" smtClean="0">
                <a:solidFill>
                  <a:srgbClr val="003C78"/>
                </a:solidFill>
              </a:rPr>
              <a:t>authorities</a:t>
            </a:r>
            <a:endParaRPr lang="en-US" sz="600" b="1" dirty="0">
              <a:solidFill>
                <a:srgbClr val="1F497D"/>
              </a:solidFill>
            </a:endParaRPr>
          </a:p>
          <a:p>
            <a:pPr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872175"/>
                </a:solidFill>
              </a:rPr>
              <a:t>Resources:</a:t>
            </a:r>
            <a:r>
              <a:rPr lang="en-US" sz="1800" dirty="0">
                <a:solidFill>
                  <a:srgbClr val="1F497D"/>
                </a:solidFill>
              </a:rPr>
              <a:t/>
            </a:r>
            <a:br>
              <a:rPr lang="en-US" sz="1800" dirty="0">
                <a:solidFill>
                  <a:srgbClr val="1F497D"/>
                </a:solidFill>
              </a:rPr>
            </a:br>
            <a:r>
              <a:rPr lang="en-US" sz="1800" b="1" dirty="0">
                <a:solidFill>
                  <a:srgbClr val="003C78"/>
                </a:solidFill>
              </a:rPr>
              <a:t>ROTACouncil.org  &amp;</a:t>
            </a:r>
            <a:r>
              <a:rPr lang="en-US" sz="1800" dirty="0">
                <a:solidFill>
                  <a:srgbClr val="003C78"/>
                </a:solidFill>
              </a:rPr>
              <a:t/>
            </a:r>
            <a:br>
              <a:rPr lang="en-US" sz="1800" dirty="0">
                <a:solidFill>
                  <a:srgbClr val="003C78"/>
                </a:solidFill>
              </a:rPr>
            </a:br>
            <a:r>
              <a:rPr lang="en-US" sz="1800" b="1" dirty="0">
                <a:solidFill>
                  <a:srgbClr val="003C78"/>
                </a:solidFill>
              </a:rPr>
              <a:t>Advocacy Toolkit</a:t>
            </a:r>
            <a:r>
              <a:rPr lang="en-US" sz="1800" dirty="0">
                <a:solidFill>
                  <a:srgbClr val="003C78"/>
                </a:solidFill>
              </a:rPr>
              <a:t/>
            </a:r>
            <a:br>
              <a:rPr lang="en-US" sz="1800" dirty="0">
                <a:solidFill>
                  <a:srgbClr val="003C78"/>
                </a:solidFill>
              </a:rPr>
            </a:br>
            <a:r>
              <a:rPr lang="en-US" sz="1800" b="1" dirty="0">
                <a:solidFill>
                  <a:srgbClr val="003C78"/>
                </a:solidFill>
              </a:rPr>
              <a:t>Includes talking points, fact sheets, data, presentations:</a:t>
            </a:r>
            <a:br>
              <a:rPr lang="en-US" sz="1800" b="1" dirty="0">
                <a:solidFill>
                  <a:srgbClr val="003C78"/>
                </a:solidFill>
              </a:rPr>
            </a:br>
            <a:r>
              <a:rPr lang="en-US" sz="1800" dirty="0">
                <a:solidFill>
                  <a:srgbClr val="1F497D"/>
                </a:solidFill>
                <a:hlinkClick r:id="rId3"/>
              </a:rPr>
              <a:t>rotacouncil.org/toolkit</a:t>
            </a:r>
            <a:r>
              <a:rPr lang="en-US" sz="1800" dirty="0"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99" y="1173472"/>
            <a:ext cx="2125851" cy="1643629"/>
          </a:xfrm>
          <a:prstGeom prst="rect">
            <a:avLst/>
          </a:prstGeom>
          <a:ln>
            <a:solidFill>
              <a:srgbClr val="003C78"/>
            </a:solidFill>
          </a:ln>
        </p:spPr>
      </p:pic>
      <p:pic>
        <p:nvPicPr>
          <p:cNvPr id="8" name="Picture 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48" y="2993746"/>
            <a:ext cx="2130552" cy="868210"/>
          </a:xfrm>
          <a:prstGeom prst="rect">
            <a:avLst/>
          </a:prstGeom>
          <a:noFill/>
          <a:ln w="9525">
            <a:solidFill>
              <a:srgbClr val="003D7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48" y="4038600"/>
            <a:ext cx="2130552" cy="1588591"/>
          </a:xfrm>
          <a:prstGeom prst="rect">
            <a:avLst/>
          </a:prstGeom>
          <a:ln>
            <a:solidFill>
              <a:srgbClr val="003C78"/>
            </a:solidFill>
          </a:ln>
        </p:spPr>
      </p:pic>
    </p:spTree>
    <p:extLst>
      <p:ext uri="{BB962C8B-B14F-4D97-AF65-F5344CB8AC3E}">
        <p14:creationId xmlns:p14="http://schemas.microsoft.com/office/powerpoint/2010/main" val="40020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688"/>
          <a:stretch/>
        </p:blipFill>
        <p:spPr bwMode="auto">
          <a:xfrm>
            <a:off x="228600" y="990600"/>
            <a:ext cx="7010400" cy="5394960"/>
          </a:xfrm>
          <a:prstGeom prst="rect">
            <a:avLst/>
          </a:prstGeom>
          <a:noFill/>
          <a:ln w="12700" cap="flat" cmpd="sng" algn="ctr">
            <a:solidFill>
              <a:srgbClr val="003C78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>
                <a:solidFill>
                  <a:srgbClr val="872175"/>
                </a:solidFill>
              </a:rPr>
              <a:t>Advocacy </a:t>
            </a:r>
            <a:r>
              <a:rPr lang="en-US" sz="3600" b="1" dirty="0" err="1">
                <a:solidFill>
                  <a:srgbClr val="872175"/>
                </a:solidFill>
              </a:rPr>
              <a:t>r</a:t>
            </a:r>
            <a:r>
              <a:rPr lang="en-US" sz="3600" b="1" smtClean="0">
                <a:solidFill>
                  <a:srgbClr val="872175"/>
                </a:solidFill>
              </a:rPr>
              <a:t>esources</a:t>
            </a:r>
            <a:r>
              <a:rPr lang="en-US" sz="3600" b="1" dirty="0" smtClean="0">
                <a:solidFill>
                  <a:srgbClr val="872175"/>
                </a:solidFill>
              </a:rPr>
              <a:t>: </a:t>
            </a:r>
            <a:r>
              <a:rPr lang="en-US" sz="3600" b="1" dirty="0" smtClean="0">
                <a:solidFill>
                  <a:srgbClr val="872175"/>
                </a:solidFill>
                <a:hlinkClick r:id="rId4"/>
              </a:rPr>
              <a:t>rotavirus.org</a:t>
            </a:r>
            <a:endParaRPr lang="en-US" sz="3600" b="1" dirty="0" smtClean="0">
              <a:solidFill>
                <a:srgbClr val="872175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86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Slide </a:t>
            </a:r>
            <a:fld id="{F58BFC77-CE64-4408-AD9F-4AF73D0896FA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5302139"/>
            <a:ext cx="2770108" cy="1403461"/>
          </a:xfrm>
          <a:prstGeom prst="rect">
            <a:avLst/>
          </a:prstGeom>
          <a:solidFill>
            <a:srgbClr val="872175"/>
          </a:solidFill>
          <a:ln>
            <a:solidFill>
              <a:srgbClr val="003C78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400" b="1" dirty="0">
                <a:solidFill>
                  <a:schemeClr val="bg1"/>
                </a:solidFill>
              </a:rPr>
              <a:t>Technical Resources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Articles/Supplements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Messages for NIP/EPI Managers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4200" y="1752600"/>
            <a:ext cx="2078114" cy="2616101"/>
          </a:xfrm>
          <a:prstGeom prst="rect">
            <a:avLst/>
          </a:prstGeom>
          <a:solidFill>
            <a:schemeClr val="accent2"/>
          </a:solidFill>
          <a:ln>
            <a:solidFill>
              <a:srgbClr val="003C78"/>
            </a:solidFill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Toolkit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Key messages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Fact sheets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FAQ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Introduction maps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Impact tables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029200" y="4605752"/>
            <a:ext cx="1981200" cy="182880"/>
          </a:xfrm>
          <a:prstGeom prst="rect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lumMod val="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/>
          <a:lstStyle/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029200" y="4846320"/>
            <a:ext cx="1143000" cy="1828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/>
          <a:lstStyle/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888" y="3429000"/>
            <a:ext cx="595312" cy="1176338"/>
          </a:xfrm>
          <a:prstGeom prst="straightConnector1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172200" y="4910138"/>
            <a:ext cx="464344" cy="392001"/>
          </a:xfrm>
          <a:prstGeom prst="straightConnector1">
            <a:avLst/>
          </a:prstGeom>
          <a:noFill/>
          <a:ln w="349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2209800" y="3810000"/>
            <a:ext cx="2645435" cy="2462213"/>
          </a:xfrm>
          <a:prstGeom prst="rect">
            <a:avLst/>
          </a:prstGeom>
          <a:solidFill>
            <a:srgbClr val="B3D9FF"/>
          </a:solidFill>
          <a:ln>
            <a:solidFill>
              <a:srgbClr val="003C78"/>
            </a:solidFill>
          </a:ln>
          <a:effectLst/>
        </p:spPr>
        <p:txBody>
          <a:bodyPr lIns="137160" tIns="91440" bIns="9144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000" b="1" dirty="0" err="1">
                <a:solidFill>
                  <a:srgbClr val="003C78"/>
                </a:solidFill>
              </a:rPr>
              <a:t>Ressources</a:t>
            </a:r>
            <a:r>
              <a:rPr lang="en-US" sz="2000" b="1" dirty="0">
                <a:solidFill>
                  <a:srgbClr val="003C78"/>
                </a:solidFill>
              </a:rPr>
              <a:t> en </a:t>
            </a:r>
            <a:r>
              <a:rPr lang="en-US" sz="2000" b="1" dirty="0" err="1">
                <a:solidFill>
                  <a:srgbClr val="003C78"/>
                </a:solidFill>
              </a:rPr>
              <a:t>Français</a:t>
            </a:r>
            <a:endParaRPr lang="en-US" sz="2000" b="1" dirty="0">
              <a:solidFill>
                <a:srgbClr val="003C78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3C7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3C78"/>
                </a:solidFill>
              </a:rPr>
              <a:t>Messages </a:t>
            </a:r>
            <a:r>
              <a:rPr lang="en-US" sz="1600" dirty="0" err="1">
                <a:solidFill>
                  <a:srgbClr val="003C78"/>
                </a:solidFill>
              </a:rPr>
              <a:t>clés</a:t>
            </a:r>
            <a:endParaRPr lang="en-US" sz="1600" dirty="0">
              <a:solidFill>
                <a:srgbClr val="003C78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3C7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3C78"/>
                </a:solidFill>
              </a:rPr>
              <a:t>Fiches techniques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3C7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3C78"/>
                </a:solidFill>
              </a:rPr>
              <a:t>Questions </a:t>
            </a:r>
            <a:r>
              <a:rPr lang="en-US" sz="1600" dirty="0" err="1">
                <a:solidFill>
                  <a:srgbClr val="003C78"/>
                </a:solidFill>
              </a:rPr>
              <a:t>fréquemment</a:t>
            </a:r>
            <a:r>
              <a:rPr lang="en-US" sz="1600" dirty="0">
                <a:solidFill>
                  <a:srgbClr val="003C78"/>
                </a:solidFill>
              </a:rPr>
              <a:t> </a:t>
            </a:r>
            <a:r>
              <a:rPr lang="en-US" sz="1600" dirty="0" err="1">
                <a:solidFill>
                  <a:srgbClr val="003C78"/>
                </a:solidFill>
              </a:rPr>
              <a:t>posées</a:t>
            </a:r>
            <a:endParaRPr lang="en-US" sz="1600" dirty="0">
              <a:solidFill>
                <a:srgbClr val="003C78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3C7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rgbClr val="003C78"/>
                </a:solidFill>
              </a:rPr>
              <a:t>Cartographie</a:t>
            </a:r>
            <a:r>
              <a:rPr lang="en-US" sz="1600" dirty="0">
                <a:solidFill>
                  <a:srgbClr val="003C78"/>
                </a:solidFill>
              </a:rPr>
              <a:t> de </a:t>
            </a:r>
            <a:r>
              <a:rPr lang="en-US" sz="1600" dirty="0" err="1">
                <a:solidFill>
                  <a:srgbClr val="003C78"/>
                </a:solidFill>
              </a:rPr>
              <a:t>l’introduction</a:t>
            </a:r>
            <a:endParaRPr lang="en-US" sz="1600" dirty="0">
              <a:solidFill>
                <a:srgbClr val="003C78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3C7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3C78"/>
                </a:solidFill>
              </a:rPr>
              <a:t>Tableaux de </a:t>
            </a:r>
            <a:r>
              <a:rPr lang="en-US" sz="1600" dirty="0" err="1">
                <a:solidFill>
                  <a:srgbClr val="003C78"/>
                </a:solidFill>
              </a:rPr>
              <a:t>l’impact</a:t>
            </a:r>
            <a:endParaRPr lang="en-US" sz="1600" dirty="0">
              <a:solidFill>
                <a:srgbClr val="003C78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29200" y="5455920"/>
            <a:ext cx="1234228" cy="182880"/>
          </a:xfrm>
          <a:prstGeom prst="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/>
          <a:lstStyle/>
          <a:p>
            <a:pPr marL="284163" indent="-284163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4800600" y="5334000"/>
            <a:ext cx="228600" cy="109538"/>
          </a:xfrm>
          <a:prstGeom prst="straightConnector1">
            <a:avLst/>
          </a:prstGeom>
          <a:noFill/>
          <a:ln w="349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91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What is </a:t>
            </a:r>
            <a:r>
              <a:rPr lang="en-US" sz="4000" b="1" dirty="0" smtClean="0">
                <a:solidFill>
                  <a:schemeClr val="accent1"/>
                </a:solidFill>
              </a:rPr>
              <a:t>advocacy</a:t>
            </a:r>
            <a:r>
              <a:rPr lang="en-US" sz="4000" b="1" dirty="0">
                <a:solidFill>
                  <a:schemeClr val="accent1"/>
                </a:solidFill>
              </a:rPr>
              <a:t>?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>
                <a:solidFill>
                  <a:srgbClr val="872175"/>
                </a:solidFill>
              </a:rPr>
              <a:t>The act of supporting </a:t>
            </a:r>
            <a:r>
              <a:rPr lang="en-US" sz="2400" b="1" dirty="0">
                <a:solidFill>
                  <a:srgbClr val="872175"/>
                </a:solidFill>
              </a:rPr>
              <a:t>a cause, idea or policy and convincing the right people of its importance </a:t>
            </a:r>
            <a:r>
              <a:rPr lang="en-US" sz="2400" b="1" dirty="0" smtClean="0">
                <a:solidFill>
                  <a:srgbClr val="872175"/>
                </a:solidFill>
              </a:rPr>
              <a:t>and the need to act on it</a:t>
            </a:r>
            <a:endParaRPr lang="en-US" sz="2400" b="1" dirty="0">
              <a:solidFill>
                <a:srgbClr val="872175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>
                <a:solidFill>
                  <a:srgbClr val="003C78"/>
                </a:solidFill>
              </a:rPr>
              <a:t>An essential tool for changing practices and polices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>
                <a:solidFill>
                  <a:srgbClr val="003C78"/>
                </a:solidFill>
              </a:rPr>
              <a:t>Advocates </a:t>
            </a:r>
            <a:r>
              <a:rPr lang="en-US" sz="2400" b="1" dirty="0">
                <a:solidFill>
                  <a:srgbClr val="003C78"/>
                </a:solidFill>
              </a:rPr>
              <a:t>use their voices to </a:t>
            </a:r>
            <a:r>
              <a:rPr lang="en-US" sz="2400" b="1" dirty="0">
                <a:solidFill>
                  <a:srgbClr val="872175"/>
                </a:solidFill>
              </a:rPr>
              <a:t>share ideas, persuade others </a:t>
            </a:r>
            <a:r>
              <a:rPr lang="en-US" sz="2400" b="1" dirty="0">
                <a:solidFill>
                  <a:srgbClr val="003C78"/>
                </a:solidFill>
              </a:rPr>
              <a:t>and </a:t>
            </a:r>
            <a:r>
              <a:rPr lang="en-US" sz="2400" b="1" dirty="0">
                <a:solidFill>
                  <a:srgbClr val="872175"/>
                </a:solidFill>
              </a:rPr>
              <a:t>create </a:t>
            </a:r>
            <a:r>
              <a:rPr lang="en-US" sz="2400" b="1" dirty="0" smtClean="0">
                <a:solidFill>
                  <a:srgbClr val="872175"/>
                </a:solidFill>
              </a:rPr>
              <a:t>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2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Who is an advocate?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We can </a:t>
            </a:r>
            <a:r>
              <a:rPr lang="en-US" sz="2400" b="1" dirty="0">
                <a:solidFill>
                  <a:srgbClr val="872175"/>
                </a:solidFill>
              </a:rPr>
              <a:t>all </a:t>
            </a:r>
            <a:r>
              <a:rPr lang="en-US" sz="2400" b="1" dirty="0"/>
              <a:t>be </a:t>
            </a:r>
            <a:r>
              <a:rPr lang="en-US" sz="2400" b="1" dirty="0" smtClean="0"/>
              <a:t>advocates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4D4D4D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As</a:t>
            </a:r>
            <a:r>
              <a:rPr lang="en-US" sz="2400" b="1" dirty="0" smtClean="0">
                <a:solidFill>
                  <a:srgbClr val="4D4D4D"/>
                </a:solidFill>
              </a:rPr>
              <a:t> </a:t>
            </a:r>
            <a:r>
              <a:rPr lang="en-US" sz="2400" b="1" dirty="0" smtClean="0">
                <a:solidFill>
                  <a:srgbClr val="872175"/>
                </a:solidFill>
              </a:rPr>
              <a:t>researchers, we can use scientific evidence to influence policy </a:t>
            </a:r>
            <a:r>
              <a:rPr lang="en-US" sz="2400" b="1" dirty="0" smtClean="0"/>
              <a:t>by getting it into the hands of decision makers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b="1" dirty="0" smtClean="0">
              <a:solidFill>
                <a:srgbClr val="4D4D4D"/>
              </a:solidFill>
            </a:endParaRPr>
          </a:p>
          <a:p>
            <a:r>
              <a:rPr lang="en-US" sz="2400" b="1" dirty="0" smtClean="0">
                <a:solidFill>
                  <a:srgbClr val="872175"/>
                </a:solidFill>
              </a:rPr>
              <a:t>Decision makers need data to inform health policy</a:t>
            </a:r>
          </a:p>
          <a:p>
            <a:pPr lvl="1">
              <a:buSzPct val="80000"/>
            </a:pPr>
            <a:r>
              <a:rPr lang="en-US" sz="2000" b="1" dirty="0" smtClean="0"/>
              <a:t>Disease burden</a:t>
            </a:r>
          </a:p>
          <a:p>
            <a:pPr lvl="1">
              <a:buSzPct val="80000"/>
            </a:pPr>
            <a:r>
              <a:rPr lang="en-US" sz="2000" b="1" dirty="0" smtClean="0"/>
              <a:t>Intervention impact</a:t>
            </a:r>
          </a:p>
          <a:p>
            <a:pPr lvl="1">
              <a:buSzPct val="80000"/>
            </a:pPr>
            <a:r>
              <a:rPr lang="en-US" sz="2000" b="1" dirty="0" smtClean="0"/>
              <a:t>Cost effectiveness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b="1" dirty="0" smtClean="0">
              <a:solidFill>
                <a:srgbClr val="4D4D4D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They also need to </a:t>
            </a:r>
            <a:r>
              <a:rPr lang="en-US" sz="2400" b="1" dirty="0" smtClean="0">
                <a:solidFill>
                  <a:srgbClr val="872175"/>
                </a:solidFill>
              </a:rPr>
              <a:t>understand it and how to act on it </a:t>
            </a:r>
            <a:r>
              <a:rPr lang="en-US" sz="2400" b="1" dirty="0" smtClean="0"/>
              <a:t>…that’s where you come 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3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72175"/>
                </a:solidFill>
              </a:rPr>
              <a:t>Scientists as advocates</a:t>
            </a:r>
            <a:endParaRPr lang="en-US" sz="4000" b="1" dirty="0">
              <a:solidFill>
                <a:srgbClr val="87217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8870664"/>
              </p:ext>
            </p:extLst>
          </p:nvPr>
        </p:nvGraphicFramePr>
        <p:xfrm>
          <a:off x="381000" y="1358444"/>
          <a:ext cx="83058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10476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1F497D"/>
                </a:solidFill>
              </a:rPr>
              <a:t>Fulfilling a critical role</a:t>
            </a:r>
            <a:endParaRPr lang="en-US" sz="2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23741" y="945952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0092F0"/>
              </a:buClr>
            </a:pPr>
            <a:r>
              <a:rPr lang="en-US" sz="2400" b="1" dirty="0" smtClean="0">
                <a:solidFill>
                  <a:srgbClr val="872175"/>
                </a:solidFill>
              </a:rPr>
              <a:t>Determine…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pPr marL="342900" lvl="0" indent="-342900">
              <a:spcAft>
                <a:spcPts val="12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1F497D"/>
                </a:solidFill>
              </a:rPr>
              <a:t>What </a:t>
            </a:r>
            <a:r>
              <a:rPr lang="en-US" sz="2400" b="1" dirty="0">
                <a:solidFill>
                  <a:srgbClr val="1F497D"/>
                </a:solidFill>
              </a:rPr>
              <a:t>is the </a:t>
            </a:r>
            <a:r>
              <a:rPr lang="en-US" sz="2400" b="1" dirty="0">
                <a:solidFill>
                  <a:srgbClr val="872175"/>
                </a:solidFill>
              </a:rPr>
              <a:t>issue or the problem </a:t>
            </a:r>
            <a:r>
              <a:rPr lang="en-US" sz="2400" b="1" dirty="0">
                <a:solidFill>
                  <a:srgbClr val="1F497D"/>
                </a:solidFill>
              </a:rPr>
              <a:t>that needs to be solved</a:t>
            </a:r>
            <a:r>
              <a:rPr lang="en-US" sz="2400" b="1" dirty="0" smtClean="0">
                <a:solidFill>
                  <a:srgbClr val="1F497D"/>
                </a:solidFill>
              </a:rPr>
              <a:t>?</a:t>
            </a:r>
            <a:endParaRPr lang="en-US" sz="2400" b="1" dirty="0">
              <a:solidFill>
                <a:srgbClr val="1F497D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1F497D"/>
                </a:solidFill>
              </a:rPr>
              <a:t>Who are the</a:t>
            </a:r>
            <a:r>
              <a:rPr lang="en-US" sz="2400" b="1" dirty="0">
                <a:solidFill>
                  <a:srgbClr val="4D4D4D"/>
                </a:solidFill>
              </a:rPr>
              <a:t> </a:t>
            </a:r>
            <a:r>
              <a:rPr lang="en-US" sz="2400" b="1" dirty="0">
                <a:solidFill>
                  <a:srgbClr val="872175"/>
                </a:solidFill>
              </a:rPr>
              <a:t>most important people </a:t>
            </a:r>
            <a:r>
              <a:rPr lang="en-US" sz="2400" b="1" dirty="0" smtClean="0">
                <a:solidFill>
                  <a:srgbClr val="1F497D"/>
                </a:solidFill>
              </a:rPr>
              <a:t>who need </a:t>
            </a:r>
            <a:r>
              <a:rPr lang="en-US" sz="2400" b="1" dirty="0">
                <a:solidFill>
                  <a:srgbClr val="1F497D"/>
                </a:solidFill>
              </a:rPr>
              <a:t>to be reached? </a:t>
            </a:r>
          </a:p>
          <a:p>
            <a:pPr marL="342900" lvl="0" indent="-342900">
              <a:spcAft>
                <a:spcPts val="12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1F497D"/>
                </a:solidFill>
              </a:rPr>
              <a:t>What do they need to </a:t>
            </a:r>
            <a:r>
              <a:rPr lang="en-US" sz="2400" b="1" dirty="0">
                <a:solidFill>
                  <a:srgbClr val="872175"/>
                </a:solidFill>
              </a:rPr>
              <a:t>hear </a:t>
            </a:r>
            <a:r>
              <a:rPr lang="en-US" sz="2400" b="1" dirty="0">
                <a:solidFill>
                  <a:srgbClr val="1F497D"/>
                </a:solidFill>
              </a:rPr>
              <a:t>to make them care and compel them to act</a:t>
            </a:r>
            <a:r>
              <a:rPr lang="en-US" sz="2400" b="1" dirty="0" smtClean="0">
                <a:solidFill>
                  <a:srgbClr val="1F497D"/>
                </a:solidFill>
              </a:rPr>
              <a:t>?</a:t>
            </a:r>
            <a:endParaRPr lang="en-US" sz="2400" b="1" dirty="0">
              <a:solidFill>
                <a:srgbClr val="1F497D"/>
              </a:solidFill>
            </a:endParaRPr>
          </a:p>
          <a:p>
            <a:pPr marL="342900" lvl="0" indent="-342900">
              <a:spcAft>
                <a:spcPts val="12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1F497D"/>
                </a:solidFill>
              </a:rPr>
              <a:t>What </a:t>
            </a:r>
            <a:r>
              <a:rPr lang="en-US" sz="2400" b="1" dirty="0">
                <a:solidFill>
                  <a:srgbClr val="1F497D"/>
                </a:solidFill>
              </a:rPr>
              <a:t>is the best way to </a:t>
            </a:r>
            <a:r>
              <a:rPr lang="en-US" sz="2400" b="1" dirty="0">
                <a:solidFill>
                  <a:srgbClr val="872175"/>
                </a:solidFill>
              </a:rPr>
              <a:t>reach </a:t>
            </a:r>
            <a:r>
              <a:rPr lang="en-US" sz="2400" b="1" dirty="0">
                <a:solidFill>
                  <a:srgbClr val="1F497D"/>
                </a:solidFill>
              </a:rPr>
              <a:t>them</a:t>
            </a:r>
            <a:r>
              <a:rPr lang="en-US" sz="2400" b="1" dirty="0" smtClean="0">
                <a:solidFill>
                  <a:srgbClr val="1F497D"/>
                </a:solidFill>
              </a:rPr>
              <a:t>?</a:t>
            </a:r>
            <a:endParaRPr lang="en-US" sz="2400" b="1" dirty="0">
              <a:solidFill>
                <a:srgbClr val="1F497D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1F497D"/>
                </a:solidFill>
              </a:rPr>
              <a:t>What do you need them to </a:t>
            </a:r>
            <a:r>
              <a:rPr lang="en-US" sz="2400" b="1" dirty="0">
                <a:solidFill>
                  <a:srgbClr val="872175"/>
                </a:solidFill>
              </a:rPr>
              <a:t>do</a:t>
            </a:r>
            <a:r>
              <a:rPr lang="en-US" sz="2400" b="1" dirty="0">
                <a:solidFill>
                  <a:srgbClr val="1F497D"/>
                </a:solidFill>
              </a:rPr>
              <a:t>? 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pPr marL="342900" lvl="0" indent="-342900">
              <a:spcAft>
                <a:spcPts val="1200"/>
              </a:spcAft>
              <a:buClr>
                <a:srgbClr val="0092F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1F497D"/>
                </a:solidFill>
              </a:rPr>
              <a:t>Who </a:t>
            </a:r>
            <a:r>
              <a:rPr lang="en-US" sz="2400" b="1" dirty="0">
                <a:solidFill>
                  <a:srgbClr val="1F497D"/>
                </a:solidFill>
              </a:rPr>
              <a:t>are the</a:t>
            </a:r>
            <a:r>
              <a:rPr lang="en-US" sz="2400" b="1" dirty="0">
                <a:solidFill>
                  <a:srgbClr val="4D4D4D"/>
                </a:solidFill>
              </a:rPr>
              <a:t> </a:t>
            </a:r>
            <a:r>
              <a:rPr lang="en-US" sz="2400" b="1" dirty="0">
                <a:solidFill>
                  <a:srgbClr val="872175"/>
                </a:solidFill>
              </a:rPr>
              <a:t>best messengers</a:t>
            </a:r>
            <a:r>
              <a:rPr lang="en-US" sz="2400" b="1" dirty="0" smtClean="0">
                <a:solidFill>
                  <a:srgbClr val="1F497D"/>
                </a:solidFill>
              </a:rPr>
              <a:t>?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72175"/>
                </a:solidFill>
              </a:rPr>
              <a:t>How to be an effective </a:t>
            </a:r>
            <a:r>
              <a:rPr lang="en-US" sz="4000" b="1" dirty="0">
                <a:solidFill>
                  <a:srgbClr val="872175"/>
                </a:solidFill>
              </a:rPr>
              <a:t>a</a:t>
            </a:r>
            <a:r>
              <a:rPr lang="en-US" sz="4000" b="1" dirty="0" smtClean="0">
                <a:solidFill>
                  <a:srgbClr val="872175"/>
                </a:solidFill>
              </a:rPr>
              <a:t>dvocate</a:t>
            </a:r>
            <a:endParaRPr lang="en-US" sz="4000" b="1" dirty="0">
              <a:solidFill>
                <a:srgbClr val="872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0164216"/>
              </p:ext>
            </p:extLst>
          </p:nvPr>
        </p:nvGraphicFramePr>
        <p:xfrm>
          <a:off x="457200" y="838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How to be an </a:t>
            </a:r>
            <a:r>
              <a:rPr lang="en-US" sz="4000" b="1" dirty="0" smtClean="0">
                <a:solidFill>
                  <a:schemeClr val="accent1"/>
                </a:solidFill>
              </a:rPr>
              <a:t>effective </a:t>
            </a:r>
            <a:r>
              <a:rPr lang="en-US" sz="4000" b="1" dirty="0">
                <a:solidFill>
                  <a:schemeClr val="accent1"/>
                </a:solidFill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</a:rPr>
              <a:t>dvocate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09008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How to be an e</a:t>
            </a:r>
            <a:r>
              <a:rPr lang="en-US" sz="4000" b="1" dirty="0" smtClean="0">
                <a:solidFill>
                  <a:schemeClr val="accent1"/>
                </a:solidFill>
              </a:rPr>
              <a:t>ffective </a:t>
            </a:r>
            <a:r>
              <a:rPr lang="en-US" sz="4000" b="1" dirty="0">
                <a:solidFill>
                  <a:schemeClr val="accent1"/>
                </a:solidFill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</a:rPr>
              <a:t>dvocate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0579867"/>
              </p:ext>
            </p:extLst>
          </p:nvPr>
        </p:nvGraphicFramePr>
        <p:xfrm>
          <a:off x="762000" y="914400"/>
          <a:ext cx="7848600" cy="45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1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How to be an </a:t>
            </a:r>
            <a:r>
              <a:rPr lang="en-US" sz="4000" b="1" dirty="0" smtClean="0">
                <a:solidFill>
                  <a:schemeClr val="accent1"/>
                </a:solidFill>
              </a:rPr>
              <a:t>effective </a:t>
            </a:r>
            <a:r>
              <a:rPr lang="en-US" sz="4000" b="1" dirty="0">
                <a:solidFill>
                  <a:schemeClr val="accent1"/>
                </a:solidFill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</a:rPr>
              <a:t>dvocate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1959906"/>
              </p:ext>
            </p:extLst>
          </p:nvPr>
        </p:nvGraphicFramePr>
        <p:xfrm>
          <a:off x="533400" y="10668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How to be an </a:t>
            </a:r>
            <a:r>
              <a:rPr lang="en-US" sz="4000" b="1" dirty="0" smtClean="0">
                <a:solidFill>
                  <a:schemeClr val="accent1"/>
                </a:solidFill>
              </a:rPr>
              <a:t>effective </a:t>
            </a:r>
            <a:r>
              <a:rPr lang="en-US" sz="4000" b="1" dirty="0">
                <a:solidFill>
                  <a:schemeClr val="accent1"/>
                </a:solidFill>
              </a:rPr>
              <a:t>a</a:t>
            </a:r>
            <a:r>
              <a:rPr lang="en-US" sz="4000" b="1" dirty="0" smtClean="0">
                <a:solidFill>
                  <a:schemeClr val="accent1"/>
                </a:solidFill>
              </a:rPr>
              <a:t>dvocate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2348592"/>
              </p:ext>
            </p:extLst>
          </p:nvPr>
        </p:nvGraphicFramePr>
        <p:xfrm>
          <a:off x="457200" y="914400"/>
          <a:ext cx="7924800" cy="488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2174"/>
      </a:accent1>
      <a:accent2>
        <a:srgbClr val="013D79"/>
      </a:accent2>
      <a:accent3>
        <a:srgbClr val="013D7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847</Words>
  <Application>Microsoft Office PowerPoint</Application>
  <PresentationFormat>On-screen Show (4:3)</PresentationFormat>
  <Paragraphs>109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What is advocacy? </vt:lpstr>
      <vt:lpstr>Who is an advocate?</vt:lpstr>
      <vt:lpstr>Scientists as advocates</vt:lpstr>
      <vt:lpstr>How to be an effective advocate</vt:lpstr>
      <vt:lpstr>How to be an effective advocate</vt:lpstr>
      <vt:lpstr>How to be an effective advocate</vt:lpstr>
      <vt:lpstr>How to be an effective advocate</vt:lpstr>
      <vt:lpstr>How to be an effective advocate</vt:lpstr>
      <vt:lpstr>How to be an effective advocate</vt:lpstr>
      <vt:lpstr>How to be an effective advocate  Determine the best messengers and channels through which to reach your target audience</vt:lpstr>
      <vt:lpstr>How to be an effective advocate</vt:lpstr>
      <vt:lpstr>How to be an effective advocate</vt:lpstr>
      <vt:lpstr>Advocacy examples</vt:lpstr>
      <vt:lpstr>Advocacy examples</vt:lpstr>
      <vt:lpstr>Advocacy resources: rotacouncil.org/toolkit</vt:lpstr>
      <vt:lpstr>Advocacy resources: rotavirus.org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Maria Elkin</cp:lastModifiedBy>
  <cp:revision>22</cp:revision>
  <dcterms:created xsi:type="dcterms:W3CDTF">2012-09-19T20:54:21Z</dcterms:created>
  <dcterms:modified xsi:type="dcterms:W3CDTF">2014-09-04T12:55:05Z</dcterms:modified>
</cp:coreProperties>
</file>