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wdp" ContentType="image/vnd.ms-photo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7" r:id="rId2"/>
    <p:sldId id="279" r:id="rId3"/>
    <p:sldId id="299" r:id="rId4"/>
    <p:sldId id="288" r:id="rId5"/>
    <p:sldId id="300" r:id="rId6"/>
    <p:sldId id="301" r:id="rId7"/>
    <p:sldId id="302" r:id="rId8"/>
    <p:sldId id="303" r:id="rId9"/>
    <p:sldId id="304" r:id="rId10"/>
    <p:sldId id="305" r:id="rId11"/>
    <p:sldId id="312" r:id="rId12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180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4216C"/>
    <a:srgbClr val="6597CF"/>
    <a:srgbClr val="3367AC"/>
    <a:srgbClr val="465B90"/>
    <a:srgbClr val="1359BA"/>
    <a:srgbClr val="0C3876"/>
    <a:srgbClr val="09264E"/>
    <a:srgbClr val="531443"/>
    <a:srgbClr val="6F1A5F"/>
    <a:srgbClr val="6519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170" autoAdjust="0"/>
    <p:restoredTop sz="99274" autoAdjust="0"/>
  </p:normalViewPr>
  <p:slideViewPr>
    <p:cSldViewPr snapToGrid="0">
      <p:cViewPr varScale="1">
        <p:scale>
          <a:sx n="107" d="100"/>
          <a:sy n="107" d="100"/>
        </p:scale>
        <p:origin x="184" y="760"/>
      </p:cViewPr>
      <p:guideLst>
        <p:guide orient="horz" pos="2160"/>
        <p:guide pos="3840"/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B516F2-6714-4DE4-9DCB-CDC6D998AF6F}" type="doc">
      <dgm:prSet loTypeId="urn:microsoft.com/office/officeart/2005/8/layout/default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ACA24D5-8AD2-4BC6-B1FF-528D17CEC330}">
      <dgm:prSet phldrT="[Text]" custT="1"/>
      <dgm:spPr>
        <a:solidFill>
          <a:srgbClr val="09264E"/>
        </a:solidFill>
      </dgm:spPr>
      <dgm:t>
        <a:bodyPr/>
        <a:lstStyle/>
        <a:p>
          <a:r>
            <a:rPr lang="en-US" sz="1600" dirty="0" smtClean="0">
              <a:latin typeface="Arial"/>
              <a:cs typeface="Arial"/>
            </a:rPr>
            <a:t>Global health organizations: WHO, UNICEF, </a:t>
          </a:r>
          <a:r>
            <a:rPr lang="en-US" sz="1600" dirty="0" err="1" smtClean="0">
              <a:latin typeface="Arial"/>
              <a:cs typeface="Arial"/>
            </a:rPr>
            <a:t>Gavi</a:t>
          </a:r>
          <a:endParaRPr lang="en-US" sz="1600" dirty="0">
            <a:latin typeface="Arial"/>
            <a:cs typeface="Arial"/>
          </a:endParaRPr>
        </a:p>
      </dgm:t>
    </dgm:pt>
    <dgm:pt modelId="{617525A9-AD89-43E4-8DB2-3F24D6537217}" type="parTrans" cxnId="{4CFB2873-DA90-4E7D-AC6E-6CE27593466A}">
      <dgm:prSet/>
      <dgm:spPr/>
      <dgm:t>
        <a:bodyPr/>
        <a:lstStyle/>
        <a:p>
          <a:endParaRPr lang="en-US" sz="1600"/>
        </a:p>
      </dgm:t>
    </dgm:pt>
    <dgm:pt modelId="{050C1EA3-94C3-433F-8C52-3321A71D04F2}" type="sibTrans" cxnId="{4CFB2873-DA90-4E7D-AC6E-6CE27593466A}">
      <dgm:prSet/>
      <dgm:spPr/>
      <dgm:t>
        <a:bodyPr/>
        <a:lstStyle/>
        <a:p>
          <a:endParaRPr lang="en-US" sz="1600"/>
        </a:p>
      </dgm:t>
    </dgm:pt>
    <dgm:pt modelId="{7E77970C-F038-4059-89C9-819C35C6D774}">
      <dgm:prSet phldrT="[Text]" custT="1"/>
      <dgm:spPr>
        <a:solidFill>
          <a:srgbClr val="09264E"/>
        </a:solidFill>
      </dgm:spPr>
      <dgm:t>
        <a:bodyPr/>
        <a:lstStyle/>
        <a:p>
          <a:r>
            <a:rPr lang="en-US" sz="1600" dirty="0" smtClean="0">
              <a:latin typeface="Arial"/>
              <a:cs typeface="Arial"/>
            </a:rPr>
            <a:t>Funding agencies</a:t>
          </a:r>
          <a:endParaRPr lang="en-US" sz="1600" dirty="0">
            <a:latin typeface="Arial"/>
            <a:cs typeface="Arial"/>
          </a:endParaRPr>
        </a:p>
      </dgm:t>
    </dgm:pt>
    <dgm:pt modelId="{5077E066-B3E1-43C0-9E50-F00755162B1F}" type="parTrans" cxnId="{8637D56C-2683-4809-947D-57C96662B27F}">
      <dgm:prSet/>
      <dgm:spPr/>
      <dgm:t>
        <a:bodyPr/>
        <a:lstStyle/>
        <a:p>
          <a:endParaRPr lang="en-US" sz="1600"/>
        </a:p>
      </dgm:t>
    </dgm:pt>
    <dgm:pt modelId="{2A14D261-E319-4D8F-877D-40FF97ACA845}" type="sibTrans" cxnId="{8637D56C-2683-4809-947D-57C96662B27F}">
      <dgm:prSet/>
      <dgm:spPr/>
      <dgm:t>
        <a:bodyPr/>
        <a:lstStyle/>
        <a:p>
          <a:endParaRPr lang="en-US" sz="1600"/>
        </a:p>
      </dgm:t>
    </dgm:pt>
    <dgm:pt modelId="{2688999A-8CBF-4C00-8038-B46710481497}">
      <dgm:prSet phldrT="[Text]" custT="1"/>
      <dgm:spPr>
        <a:solidFill>
          <a:srgbClr val="09264E"/>
        </a:solidFill>
      </dgm:spPr>
      <dgm:t>
        <a:bodyPr/>
        <a:lstStyle/>
        <a:p>
          <a:r>
            <a:rPr lang="en-US" sz="1600" dirty="0" smtClean="0">
              <a:latin typeface="Arial"/>
              <a:cs typeface="Arial"/>
            </a:rPr>
            <a:t>Manufacturers</a:t>
          </a:r>
          <a:endParaRPr lang="en-US" sz="1600" dirty="0">
            <a:latin typeface="Arial"/>
            <a:cs typeface="Arial"/>
          </a:endParaRPr>
        </a:p>
      </dgm:t>
    </dgm:pt>
    <dgm:pt modelId="{85A4204F-E55E-4290-97C0-8FA445B953D0}" type="parTrans" cxnId="{BD21A66D-1494-4353-B19D-643378314F88}">
      <dgm:prSet/>
      <dgm:spPr/>
      <dgm:t>
        <a:bodyPr/>
        <a:lstStyle/>
        <a:p>
          <a:endParaRPr lang="en-US" sz="1600"/>
        </a:p>
      </dgm:t>
    </dgm:pt>
    <dgm:pt modelId="{C04C0CC7-81D5-4925-B94F-B0B5B8C9C7A8}" type="sibTrans" cxnId="{BD21A66D-1494-4353-B19D-643378314F88}">
      <dgm:prSet/>
      <dgm:spPr/>
      <dgm:t>
        <a:bodyPr/>
        <a:lstStyle/>
        <a:p>
          <a:endParaRPr lang="en-US" sz="1600"/>
        </a:p>
      </dgm:t>
    </dgm:pt>
    <dgm:pt modelId="{33F1D776-ECCB-4A47-AE00-1758369159C8}">
      <dgm:prSet phldrT="[Text]" custT="1"/>
      <dgm:spPr>
        <a:solidFill>
          <a:srgbClr val="09264E"/>
        </a:solidFill>
      </dgm:spPr>
      <dgm:t>
        <a:bodyPr/>
        <a:lstStyle/>
        <a:p>
          <a:r>
            <a:rPr lang="en-US" sz="1600" dirty="0" smtClean="0">
              <a:latin typeface="Arial"/>
              <a:cs typeface="Arial"/>
            </a:rPr>
            <a:t>Researchers</a:t>
          </a:r>
          <a:endParaRPr lang="en-US" sz="1600" dirty="0">
            <a:latin typeface="Arial"/>
            <a:cs typeface="Arial"/>
          </a:endParaRPr>
        </a:p>
      </dgm:t>
    </dgm:pt>
    <dgm:pt modelId="{1D411676-A3FE-4C9E-908D-60F889348451}" type="parTrans" cxnId="{6686D6AC-C739-4551-A20A-F1C5459B77BD}">
      <dgm:prSet/>
      <dgm:spPr/>
      <dgm:t>
        <a:bodyPr/>
        <a:lstStyle/>
        <a:p>
          <a:endParaRPr lang="en-US" sz="1600"/>
        </a:p>
      </dgm:t>
    </dgm:pt>
    <dgm:pt modelId="{93ED2D27-FC35-4667-A032-36F61407B7AB}" type="sibTrans" cxnId="{6686D6AC-C739-4551-A20A-F1C5459B77BD}">
      <dgm:prSet/>
      <dgm:spPr/>
      <dgm:t>
        <a:bodyPr/>
        <a:lstStyle/>
        <a:p>
          <a:endParaRPr lang="en-US" sz="1600"/>
        </a:p>
      </dgm:t>
    </dgm:pt>
    <dgm:pt modelId="{4D37319A-4F59-4330-9476-1A8D2B1DFDFF}">
      <dgm:prSet phldrT="[Text]" custT="1"/>
      <dgm:spPr>
        <a:solidFill>
          <a:srgbClr val="09264E"/>
        </a:solidFill>
      </dgm:spPr>
      <dgm:t>
        <a:bodyPr/>
        <a:lstStyle/>
        <a:p>
          <a:r>
            <a:rPr lang="en-US" sz="1600" dirty="0" smtClean="0">
              <a:latin typeface="Arial"/>
              <a:cs typeface="Arial"/>
            </a:rPr>
            <a:t>National &amp; local governments in LMICs &amp; HICs</a:t>
          </a:r>
          <a:endParaRPr lang="en-US" sz="1600" dirty="0">
            <a:latin typeface="Arial"/>
            <a:cs typeface="Arial"/>
          </a:endParaRPr>
        </a:p>
      </dgm:t>
    </dgm:pt>
    <dgm:pt modelId="{F6248BA2-6E1B-48B0-97C6-A6A12B97430A}" type="parTrans" cxnId="{5B5796A0-E5D3-42E5-A08E-08F63AAD1C32}">
      <dgm:prSet/>
      <dgm:spPr/>
      <dgm:t>
        <a:bodyPr/>
        <a:lstStyle/>
        <a:p>
          <a:endParaRPr lang="en-US" sz="1600"/>
        </a:p>
      </dgm:t>
    </dgm:pt>
    <dgm:pt modelId="{ECB0EFDE-ED5D-4F33-B7F9-C211259863D4}" type="sibTrans" cxnId="{5B5796A0-E5D3-42E5-A08E-08F63AAD1C32}">
      <dgm:prSet/>
      <dgm:spPr/>
      <dgm:t>
        <a:bodyPr/>
        <a:lstStyle/>
        <a:p>
          <a:endParaRPr lang="en-US" sz="1600"/>
        </a:p>
      </dgm:t>
    </dgm:pt>
    <dgm:pt modelId="{F75D0B1D-B08C-4C35-8420-FC17470DF30B}">
      <dgm:prSet phldrT="[Text]" custT="1"/>
      <dgm:spPr>
        <a:solidFill>
          <a:srgbClr val="09264E"/>
        </a:solidFill>
      </dgm:spPr>
      <dgm:t>
        <a:bodyPr/>
        <a:lstStyle/>
        <a:p>
          <a:r>
            <a:rPr lang="en-US" sz="1600" smtClean="0">
              <a:latin typeface="Arial"/>
              <a:cs typeface="Arial"/>
            </a:rPr>
            <a:t>Gavi-eligible (low-income) country decision makers</a:t>
          </a:r>
          <a:endParaRPr lang="en-US" sz="1600" dirty="0">
            <a:latin typeface="Arial"/>
            <a:cs typeface="Arial"/>
          </a:endParaRPr>
        </a:p>
      </dgm:t>
    </dgm:pt>
    <dgm:pt modelId="{AD4CDC93-19BA-4796-B8B9-485BB4A3B63C}" type="parTrans" cxnId="{DB149EF4-BD65-4997-BE85-AC389255B73C}">
      <dgm:prSet/>
      <dgm:spPr/>
      <dgm:t>
        <a:bodyPr/>
        <a:lstStyle/>
        <a:p>
          <a:endParaRPr lang="en-US" sz="1600"/>
        </a:p>
      </dgm:t>
    </dgm:pt>
    <dgm:pt modelId="{88BD6EE5-783A-49DB-97D7-619B1E7D054D}" type="sibTrans" cxnId="{DB149EF4-BD65-4997-BE85-AC389255B73C}">
      <dgm:prSet/>
      <dgm:spPr/>
      <dgm:t>
        <a:bodyPr/>
        <a:lstStyle/>
        <a:p>
          <a:endParaRPr lang="en-US" sz="1600"/>
        </a:p>
      </dgm:t>
    </dgm:pt>
    <dgm:pt modelId="{D1EA6940-653E-4D7B-84DF-BF1D109DB48A}">
      <dgm:prSet phldrT="[Text]" custT="1"/>
      <dgm:spPr>
        <a:solidFill>
          <a:srgbClr val="09264E"/>
        </a:solidFill>
      </dgm:spPr>
      <dgm:t>
        <a:bodyPr/>
        <a:lstStyle/>
        <a:p>
          <a:r>
            <a:rPr lang="en-US" sz="1600" dirty="0" smtClean="0">
              <a:latin typeface="Arial"/>
              <a:cs typeface="Arial"/>
            </a:rPr>
            <a:t>Non-governmental organizations</a:t>
          </a:r>
          <a:endParaRPr lang="en-US" sz="1600" dirty="0">
            <a:latin typeface="Arial"/>
            <a:cs typeface="Arial"/>
          </a:endParaRPr>
        </a:p>
      </dgm:t>
    </dgm:pt>
    <dgm:pt modelId="{AA72E4EF-9750-4932-8DB0-1120363ADE12}" type="parTrans" cxnId="{0F534157-2764-48A4-ADE2-4BEFB20B4E5E}">
      <dgm:prSet/>
      <dgm:spPr/>
      <dgm:t>
        <a:bodyPr/>
        <a:lstStyle/>
        <a:p>
          <a:endParaRPr lang="en-US" sz="1600"/>
        </a:p>
      </dgm:t>
    </dgm:pt>
    <dgm:pt modelId="{166DD284-D06D-4938-88CA-3089021B2D2E}" type="sibTrans" cxnId="{0F534157-2764-48A4-ADE2-4BEFB20B4E5E}">
      <dgm:prSet/>
      <dgm:spPr/>
      <dgm:t>
        <a:bodyPr/>
        <a:lstStyle/>
        <a:p>
          <a:endParaRPr lang="en-US" sz="1600"/>
        </a:p>
      </dgm:t>
    </dgm:pt>
    <dgm:pt modelId="{CC4CD213-FEDF-4C6C-A3B8-09727836CC06}">
      <dgm:prSet phldrT="[Text]" custT="1"/>
      <dgm:spPr>
        <a:solidFill>
          <a:srgbClr val="09264E"/>
        </a:solidFill>
      </dgm:spPr>
      <dgm:t>
        <a:bodyPr/>
        <a:lstStyle/>
        <a:p>
          <a:r>
            <a:rPr lang="en-US" sz="1600" dirty="0" smtClean="0">
              <a:latin typeface="Arial"/>
              <a:cs typeface="Arial"/>
            </a:rPr>
            <a:t>Frontline health workers</a:t>
          </a:r>
          <a:endParaRPr lang="en-US" sz="1600" dirty="0">
            <a:latin typeface="Arial"/>
            <a:cs typeface="Arial"/>
          </a:endParaRPr>
        </a:p>
      </dgm:t>
    </dgm:pt>
    <dgm:pt modelId="{8B3E1E85-575A-44FE-906C-75485570906E}" type="parTrans" cxnId="{85E0344A-BC5B-4589-BEEC-8B95E159CFED}">
      <dgm:prSet/>
      <dgm:spPr/>
      <dgm:t>
        <a:bodyPr/>
        <a:lstStyle/>
        <a:p>
          <a:endParaRPr lang="en-US" sz="1600"/>
        </a:p>
      </dgm:t>
    </dgm:pt>
    <dgm:pt modelId="{55FA53B9-CB0C-44A6-8F3A-D643693C1630}" type="sibTrans" cxnId="{85E0344A-BC5B-4589-BEEC-8B95E159CFED}">
      <dgm:prSet/>
      <dgm:spPr/>
      <dgm:t>
        <a:bodyPr/>
        <a:lstStyle/>
        <a:p>
          <a:endParaRPr lang="en-US" sz="1600" dirty="0"/>
        </a:p>
      </dgm:t>
    </dgm:pt>
    <dgm:pt modelId="{DAC308F9-0E7A-433E-9A1E-04E776F5B19C}">
      <dgm:prSet phldrT="[Text]" custT="1"/>
      <dgm:spPr>
        <a:solidFill>
          <a:srgbClr val="09264E"/>
        </a:solidFill>
      </dgm:spPr>
      <dgm:t>
        <a:bodyPr/>
        <a:lstStyle/>
        <a:p>
          <a:r>
            <a:rPr lang="en-US" sz="1600" dirty="0" smtClean="0">
              <a:latin typeface="Arial"/>
              <a:cs typeface="Arial"/>
            </a:rPr>
            <a:t>Educational authorities &amp; academics</a:t>
          </a:r>
          <a:endParaRPr lang="en-US" sz="1600" dirty="0">
            <a:latin typeface="Arial"/>
            <a:cs typeface="Arial"/>
          </a:endParaRPr>
        </a:p>
      </dgm:t>
    </dgm:pt>
    <dgm:pt modelId="{CE3B7BBF-1924-4FAF-B283-02BD7930BC6C}" type="parTrans" cxnId="{315B9407-E059-4352-B7F7-2984DA959426}">
      <dgm:prSet/>
      <dgm:spPr/>
      <dgm:t>
        <a:bodyPr/>
        <a:lstStyle/>
        <a:p>
          <a:endParaRPr lang="en-US" sz="1600"/>
        </a:p>
      </dgm:t>
    </dgm:pt>
    <dgm:pt modelId="{D4A670F1-2DB3-4878-827F-0D7486F82D81}" type="sibTrans" cxnId="{315B9407-E059-4352-B7F7-2984DA959426}">
      <dgm:prSet/>
      <dgm:spPr/>
      <dgm:t>
        <a:bodyPr/>
        <a:lstStyle/>
        <a:p>
          <a:endParaRPr lang="en-US" sz="1600"/>
        </a:p>
      </dgm:t>
    </dgm:pt>
    <dgm:pt modelId="{FEDE1081-E14E-47F3-AE02-FAA77CE9D778}">
      <dgm:prSet phldrT="[Text]" custT="1"/>
      <dgm:spPr>
        <a:solidFill>
          <a:srgbClr val="09264E"/>
        </a:solidFill>
      </dgm:spPr>
      <dgm:t>
        <a:bodyPr/>
        <a:lstStyle/>
        <a:p>
          <a:r>
            <a:rPr lang="en-US" sz="1600" dirty="0" smtClean="0">
              <a:latin typeface="Arial"/>
              <a:cs typeface="Arial"/>
            </a:rPr>
            <a:t>Media &amp; advocacy groups</a:t>
          </a:r>
          <a:endParaRPr lang="en-US" sz="1600" dirty="0">
            <a:latin typeface="Arial"/>
            <a:cs typeface="Arial"/>
          </a:endParaRPr>
        </a:p>
      </dgm:t>
    </dgm:pt>
    <dgm:pt modelId="{AD5184E5-E738-4419-B2B7-38607D7BCECB}" type="parTrans" cxnId="{261AA142-24AA-42F2-A2F2-3965C423F3C2}">
      <dgm:prSet/>
      <dgm:spPr/>
      <dgm:t>
        <a:bodyPr/>
        <a:lstStyle/>
        <a:p>
          <a:endParaRPr lang="en-US" sz="1600"/>
        </a:p>
      </dgm:t>
    </dgm:pt>
    <dgm:pt modelId="{CEA3EA1B-F617-4BD3-ADEE-A5B24F79DB26}" type="sibTrans" cxnId="{261AA142-24AA-42F2-A2F2-3965C423F3C2}">
      <dgm:prSet/>
      <dgm:spPr/>
      <dgm:t>
        <a:bodyPr/>
        <a:lstStyle/>
        <a:p>
          <a:endParaRPr lang="en-US" sz="1600"/>
        </a:p>
      </dgm:t>
    </dgm:pt>
    <dgm:pt modelId="{0B4DED35-15EF-4EDE-9EC0-B717126B7B5C}" type="pres">
      <dgm:prSet presAssocID="{96B516F2-6714-4DE4-9DCB-CDC6D998AF6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B5D52C-82B4-407C-8105-75491851EB1B}" type="pres">
      <dgm:prSet presAssocID="{AACA24D5-8AD2-4BC6-B1FF-528D17CEC330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CF58B1-BDF1-4E12-95CB-FB8C07DB1425}" type="pres">
      <dgm:prSet presAssocID="{050C1EA3-94C3-433F-8C52-3321A71D04F2}" presName="sibTrans" presStyleCnt="0"/>
      <dgm:spPr/>
    </dgm:pt>
    <dgm:pt modelId="{D2CA976F-D92D-4AF3-AB8F-5A992469274D}" type="pres">
      <dgm:prSet presAssocID="{F75D0B1D-B08C-4C35-8420-FC17470DF30B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2AAD77-6F11-4306-9978-AFCEE0A25F4B}" type="pres">
      <dgm:prSet presAssocID="{88BD6EE5-783A-49DB-97D7-619B1E7D054D}" presName="sibTrans" presStyleCnt="0"/>
      <dgm:spPr/>
    </dgm:pt>
    <dgm:pt modelId="{AEC81D50-A3E7-4EB0-B939-5FC0DD77475A}" type="pres">
      <dgm:prSet presAssocID="{7E77970C-F038-4059-89C9-819C35C6D774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0111EC-7BBD-4E82-B6ED-216334F08D7F}" type="pres">
      <dgm:prSet presAssocID="{2A14D261-E319-4D8F-877D-40FF97ACA845}" presName="sibTrans" presStyleCnt="0"/>
      <dgm:spPr/>
    </dgm:pt>
    <dgm:pt modelId="{178E7FC7-4FE8-4925-BC21-09EDC3AA6CB7}" type="pres">
      <dgm:prSet presAssocID="{2688999A-8CBF-4C00-8038-B46710481497}" presName="node" presStyleLbl="node1" presStyleIdx="3" presStyleCnt="10" custLinFactX="-130737" custLinFactY="100000" custLinFactNeighborX="-200000" custLinFactNeighborY="1302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707681-D5DE-4E07-AF8C-D0471E23809F}" type="pres">
      <dgm:prSet presAssocID="{C04C0CC7-81D5-4925-B94F-B0B5B8C9C7A8}" presName="sibTrans" presStyleCnt="0"/>
      <dgm:spPr/>
    </dgm:pt>
    <dgm:pt modelId="{A741FBC7-9815-41AB-8BBD-FEDD7EFEDE26}" type="pres">
      <dgm:prSet presAssocID="{33F1D776-ECCB-4A47-AE00-1758369159C8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5A6349-0B50-43FF-9978-11E76B15B0E8}" type="pres">
      <dgm:prSet presAssocID="{93ED2D27-FC35-4667-A032-36F61407B7AB}" presName="sibTrans" presStyleCnt="0"/>
      <dgm:spPr/>
    </dgm:pt>
    <dgm:pt modelId="{DBD4C2C1-B1D3-46FF-B49B-D97172795BD6}" type="pres">
      <dgm:prSet presAssocID="{4D37319A-4F59-4330-9476-1A8D2B1DFDFF}" presName="node" presStyleLbl="node1" presStyleIdx="5" presStyleCnt="10" custLinFactX="100000" custLinFactY="-15650" custLinFactNeighborX="118546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FD1FCA-E9D2-45D1-8C63-E2C21C7D7A92}" type="pres">
      <dgm:prSet presAssocID="{ECB0EFDE-ED5D-4F33-B7F9-C211259863D4}" presName="sibTrans" presStyleCnt="0"/>
      <dgm:spPr/>
    </dgm:pt>
    <dgm:pt modelId="{5028F1A6-740E-43BE-9601-3B6DC5917502}" type="pres">
      <dgm:prSet presAssocID="{D1EA6940-653E-4D7B-84DF-BF1D109DB48A}" presName="node" presStyleLbl="node1" presStyleIdx="6" presStyleCnt="10" custLinFactX="8300" custLinFactNeighborX="100000" custLinFactNeighborY="-43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FEBD1E-7485-4E6F-A884-C936A1FE216F}" type="pres">
      <dgm:prSet presAssocID="{166DD284-D06D-4938-88CA-3089021B2D2E}" presName="sibTrans" presStyleCnt="0"/>
      <dgm:spPr/>
    </dgm:pt>
    <dgm:pt modelId="{E44FF789-B94A-41B9-B19E-1062738DE6EE}" type="pres">
      <dgm:prSet presAssocID="{CC4CD213-FEDF-4C6C-A3B8-09727836CC06}" presName="node" presStyleLbl="node1" presStyleIdx="7" presStyleCnt="10" custLinFactY="14569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0279D8-7314-4589-A36B-D0850F1E8B88}" type="pres">
      <dgm:prSet presAssocID="{55FA53B9-CB0C-44A6-8F3A-D643693C1630}" presName="sibTrans" presStyleCnt="0"/>
      <dgm:spPr/>
    </dgm:pt>
    <dgm:pt modelId="{F45AD4DA-1379-4070-B936-7EFCA5878E77}" type="pres">
      <dgm:prSet presAssocID="{DAC308F9-0E7A-433E-9A1E-04E776F5B19C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BF9450-27F4-40F2-8BE9-55E8C0B5ED71}" type="pres">
      <dgm:prSet presAssocID="{D4A670F1-2DB3-4878-827F-0D7486F82D81}" presName="sibTrans" presStyleCnt="0"/>
      <dgm:spPr/>
    </dgm:pt>
    <dgm:pt modelId="{DD190954-BA6B-46A4-921F-E261D7451503}" type="pres">
      <dgm:prSet presAssocID="{FEDE1081-E14E-47F3-AE02-FAA77CE9D778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FB2873-DA90-4E7D-AC6E-6CE27593466A}" srcId="{96B516F2-6714-4DE4-9DCB-CDC6D998AF6F}" destId="{AACA24D5-8AD2-4BC6-B1FF-528D17CEC330}" srcOrd="0" destOrd="0" parTransId="{617525A9-AD89-43E4-8DB2-3F24D6537217}" sibTransId="{050C1EA3-94C3-433F-8C52-3321A71D04F2}"/>
    <dgm:cxn modelId="{57641B33-CB70-40AA-A862-A907A1A3F394}" type="presOf" srcId="{96B516F2-6714-4DE4-9DCB-CDC6D998AF6F}" destId="{0B4DED35-15EF-4EDE-9EC0-B717126B7B5C}" srcOrd="0" destOrd="0" presId="urn:microsoft.com/office/officeart/2005/8/layout/default"/>
    <dgm:cxn modelId="{96448BB3-CA8B-40E7-8319-A2B55E495EE2}" type="presOf" srcId="{AACA24D5-8AD2-4BC6-B1FF-528D17CEC330}" destId="{FAB5D52C-82B4-407C-8105-75491851EB1B}" srcOrd="0" destOrd="0" presId="urn:microsoft.com/office/officeart/2005/8/layout/default"/>
    <dgm:cxn modelId="{CF79B628-0B4E-4CD6-81ED-01D2A1CF4065}" type="presOf" srcId="{F75D0B1D-B08C-4C35-8420-FC17470DF30B}" destId="{D2CA976F-D92D-4AF3-AB8F-5A992469274D}" srcOrd="0" destOrd="0" presId="urn:microsoft.com/office/officeart/2005/8/layout/default"/>
    <dgm:cxn modelId="{2E04B11F-1BA8-4C85-BFA4-7E6F60D0E91C}" type="presOf" srcId="{4D37319A-4F59-4330-9476-1A8D2B1DFDFF}" destId="{DBD4C2C1-B1D3-46FF-B49B-D97172795BD6}" srcOrd="0" destOrd="0" presId="urn:microsoft.com/office/officeart/2005/8/layout/default"/>
    <dgm:cxn modelId="{EDF214FB-13CB-4F49-9EDE-D46EB8D59ABA}" type="presOf" srcId="{33F1D776-ECCB-4A47-AE00-1758369159C8}" destId="{A741FBC7-9815-41AB-8BBD-FEDD7EFEDE26}" srcOrd="0" destOrd="0" presId="urn:microsoft.com/office/officeart/2005/8/layout/default"/>
    <dgm:cxn modelId="{261AA142-24AA-42F2-A2F2-3965C423F3C2}" srcId="{96B516F2-6714-4DE4-9DCB-CDC6D998AF6F}" destId="{FEDE1081-E14E-47F3-AE02-FAA77CE9D778}" srcOrd="9" destOrd="0" parTransId="{AD5184E5-E738-4419-B2B7-38607D7BCECB}" sibTransId="{CEA3EA1B-F617-4BD3-ADEE-A5B24F79DB26}"/>
    <dgm:cxn modelId="{85E0344A-BC5B-4589-BEEC-8B95E159CFED}" srcId="{96B516F2-6714-4DE4-9DCB-CDC6D998AF6F}" destId="{CC4CD213-FEDF-4C6C-A3B8-09727836CC06}" srcOrd="7" destOrd="0" parTransId="{8B3E1E85-575A-44FE-906C-75485570906E}" sibTransId="{55FA53B9-CB0C-44A6-8F3A-D643693C1630}"/>
    <dgm:cxn modelId="{DB149EF4-BD65-4997-BE85-AC389255B73C}" srcId="{96B516F2-6714-4DE4-9DCB-CDC6D998AF6F}" destId="{F75D0B1D-B08C-4C35-8420-FC17470DF30B}" srcOrd="1" destOrd="0" parTransId="{AD4CDC93-19BA-4796-B8B9-485BB4A3B63C}" sibTransId="{88BD6EE5-783A-49DB-97D7-619B1E7D054D}"/>
    <dgm:cxn modelId="{DF3D3F09-585E-457D-A52F-9E71A0440AF6}" type="presOf" srcId="{CC4CD213-FEDF-4C6C-A3B8-09727836CC06}" destId="{E44FF789-B94A-41B9-B19E-1062738DE6EE}" srcOrd="0" destOrd="0" presId="urn:microsoft.com/office/officeart/2005/8/layout/default"/>
    <dgm:cxn modelId="{6270716E-80AD-4A77-A17A-6C35C5AF0F37}" type="presOf" srcId="{FEDE1081-E14E-47F3-AE02-FAA77CE9D778}" destId="{DD190954-BA6B-46A4-921F-E261D7451503}" srcOrd="0" destOrd="0" presId="urn:microsoft.com/office/officeart/2005/8/layout/default"/>
    <dgm:cxn modelId="{6686D6AC-C739-4551-A20A-F1C5459B77BD}" srcId="{96B516F2-6714-4DE4-9DCB-CDC6D998AF6F}" destId="{33F1D776-ECCB-4A47-AE00-1758369159C8}" srcOrd="4" destOrd="0" parTransId="{1D411676-A3FE-4C9E-908D-60F889348451}" sibTransId="{93ED2D27-FC35-4667-A032-36F61407B7AB}"/>
    <dgm:cxn modelId="{F0613216-F0EC-4AF8-A1D3-131E2B235849}" type="presOf" srcId="{DAC308F9-0E7A-433E-9A1E-04E776F5B19C}" destId="{F45AD4DA-1379-4070-B936-7EFCA5878E77}" srcOrd="0" destOrd="0" presId="urn:microsoft.com/office/officeart/2005/8/layout/default"/>
    <dgm:cxn modelId="{C9806829-0012-4D05-B1F0-0E672D33BE72}" type="presOf" srcId="{2688999A-8CBF-4C00-8038-B46710481497}" destId="{178E7FC7-4FE8-4925-BC21-09EDC3AA6CB7}" srcOrd="0" destOrd="0" presId="urn:microsoft.com/office/officeart/2005/8/layout/default"/>
    <dgm:cxn modelId="{315B9407-E059-4352-B7F7-2984DA959426}" srcId="{96B516F2-6714-4DE4-9DCB-CDC6D998AF6F}" destId="{DAC308F9-0E7A-433E-9A1E-04E776F5B19C}" srcOrd="8" destOrd="0" parTransId="{CE3B7BBF-1924-4FAF-B283-02BD7930BC6C}" sibTransId="{D4A670F1-2DB3-4878-827F-0D7486F82D81}"/>
    <dgm:cxn modelId="{06211BFF-EDCE-4F61-81F4-D40318DABB0F}" type="presOf" srcId="{D1EA6940-653E-4D7B-84DF-BF1D109DB48A}" destId="{5028F1A6-740E-43BE-9601-3B6DC5917502}" srcOrd="0" destOrd="0" presId="urn:microsoft.com/office/officeart/2005/8/layout/default"/>
    <dgm:cxn modelId="{BD21A66D-1494-4353-B19D-643378314F88}" srcId="{96B516F2-6714-4DE4-9DCB-CDC6D998AF6F}" destId="{2688999A-8CBF-4C00-8038-B46710481497}" srcOrd="3" destOrd="0" parTransId="{85A4204F-E55E-4290-97C0-8FA445B953D0}" sibTransId="{C04C0CC7-81D5-4925-B94F-B0B5B8C9C7A8}"/>
    <dgm:cxn modelId="{8637D56C-2683-4809-947D-57C96662B27F}" srcId="{96B516F2-6714-4DE4-9DCB-CDC6D998AF6F}" destId="{7E77970C-F038-4059-89C9-819C35C6D774}" srcOrd="2" destOrd="0" parTransId="{5077E066-B3E1-43C0-9E50-F00755162B1F}" sibTransId="{2A14D261-E319-4D8F-877D-40FF97ACA845}"/>
    <dgm:cxn modelId="{5B5796A0-E5D3-42E5-A08E-08F63AAD1C32}" srcId="{96B516F2-6714-4DE4-9DCB-CDC6D998AF6F}" destId="{4D37319A-4F59-4330-9476-1A8D2B1DFDFF}" srcOrd="5" destOrd="0" parTransId="{F6248BA2-6E1B-48B0-97C6-A6A12B97430A}" sibTransId="{ECB0EFDE-ED5D-4F33-B7F9-C211259863D4}"/>
    <dgm:cxn modelId="{0F534157-2764-48A4-ADE2-4BEFB20B4E5E}" srcId="{96B516F2-6714-4DE4-9DCB-CDC6D998AF6F}" destId="{D1EA6940-653E-4D7B-84DF-BF1D109DB48A}" srcOrd="6" destOrd="0" parTransId="{AA72E4EF-9750-4932-8DB0-1120363ADE12}" sibTransId="{166DD284-D06D-4938-88CA-3089021B2D2E}"/>
    <dgm:cxn modelId="{D10D7EC2-69BE-4405-8E6A-49833F7D7C5C}" type="presOf" srcId="{7E77970C-F038-4059-89C9-819C35C6D774}" destId="{AEC81D50-A3E7-4EB0-B939-5FC0DD77475A}" srcOrd="0" destOrd="0" presId="urn:microsoft.com/office/officeart/2005/8/layout/default"/>
    <dgm:cxn modelId="{F125CDB5-3709-4A2A-B34F-35AB99928D45}" type="presParOf" srcId="{0B4DED35-15EF-4EDE-9EC0-B717126B7B5C}" destId="{FAB5D52C-82B4-407C-8105-75491851EB1B}" srcOrd="0" destOrd="0" presId="urn:microsoft.com/office/officeart/2005/8/layout/default"/>
    <dgm:cxn modelId="{54ADC480-CAF4-4EEC-8A36-51940A2A51D4}" type="presParOf" srcId="{0B4DED35-15EF-4EDE-9EC0-B717126B7B5C}" destId="{7CCF58B1-BDF1-4E12-95CB-FB8C07DB1425}" srcOrd="1" destOrd="0" presId="urn:microsoft.com/office/officeart/2005/8/layout/default"/>
    <dgm:cxn modelId="{044D522D-BE0B-48BE-9B9E-C16605168352}" type="presParOf" srcId="{0B4DED35-15EF-4EDE-9EC0-B717126B7B5C}" destId="{D2CA976F-D92D-4AF3-AB8F-5A992469274D}" srcOrd="2" destOrd="0" presId="urn:microsoft.com/office/officeart/2005/8/layout/default"/>
    <dgm:cxn modelId="{6726C0CA-D753-4400-90AB-AC5DC807995F}" type="presParOf" srcId="{0B4DED35-15EF-4EDE-9EC0-B717126B7B5C}" destId="{832AAD77-6F11-4306-9978-AFCEE0A25F4B}" srcOrd="3" destOrd="0" presId="urn:microsoft.com/office/officeart/2005/8/layout/default"/>
    <dgm:cxn modelId="{E1761D1F-F5C7-4463-A52A-3DD7160C221D}" type="presParOf" srcId="{0B4DED35-15EF-4EDE-9EC0-B717126B7B5C}" destId="{AEC81D50-A3E7-4EB0-B939-5FC0DD77475A}" srcOrd="4" destOrd="0" presId="urn:microsoft.com/office/officeart/2005/8/layout/default"/>
    <dgm:cxn modelId="{3B810919-3B2F-4856-BC21-0E920A571229}" type="presParOf" srcId="{0B4DED35-15EF-4EDE-9EC0-B717126B7B5C}" destId="{070111EC-7BBD-4E82-B6ED-216334F08D7F}" srcOrd="5" destOrd="0" presId="urn:microsoft.com/office/officeart/2005/8/layout/default"/>
    <dgm:cxn modelId="{55A2482F-41DF-45CF-A039-EB4F9CFABCC2}" type="presParOf" srcId="{0B4DED35-15EF-4EDE-9EC0-B717126B7B5C}" destId="{178E7FC7-4FE8-4925-BC21-09EDC3AA6CB7}" srcOrd="6" destOrd="0" presId="urn:microsoft.com/office/officeart/2005/8/layout/default"/>
    <dgm:cxn modelId="{962CD535-CFA6-499D-9983-2BC7A448782C}" type="presParOf" srcId="{0B4DED35-15EF-4EDE-9EC0-B717126B7B5C}" destId="{34707681-D5DE-4E07-AF8C-D0471E23809F}" srcOrd="7" destOrd="0" presId="urn:microsoft.com/office/officeart/2005/8/layout/default"/>
    <dgm:cxn modelId="{22F293F0-B62D-4E8C-AB70-BCEB17BBB623}" type="presParOf" srcId="{0B4DED35-15EF-4EDE-9EC0-B717126B7B5C}" destId="{A741FBC7-9815-41AB-8BBD-FEDD7EFEDE26}" srcOrd="8" destOrd="0" presId="urn:microsoft.com/office/officeart/2005/8/layout/default"/>
    <dgm:cxn modelId="{E2D4ECD1-5DFE-4248-ABD7-F38B15794015}" type="presParOf" srcId="{0B4DED35-15EF-4EDE-9EC0-B717126B7B5C}" destId="{245A6349-0B50-43FF-9978-11E76B15B0E8}" srcOrd="9" destOrd="0" presId="urn:microsoft.com/office/officeart/2005/8/layout/default"/>
    <dgm:cxn modelId="{8EAE7F73-62A4-4071-B321-CD9C427E891E}" type="presParOf" srcId="{0B4DED35-15EF-4EDE-9EC0-B717126B7B5C}" destId="{DBD4C2C1-B1D3-46FF-B49B-D97172795BD6}" srcOrd="10" destOrd="0" presId="urn:microsoft.com/office/officeart/2005/8/layout/default"/>
    <dgm:cxn modelId="{DCBA8BD8-696C-45A7-80CF-F7701EBEB807}" type="presParOf" srcId="{0B4DED35-15EF-4EDE-9EC0-B717126B7B5C}" destId="{5FFD1FCA-E9D2-45D1-8C63-E2C21C7D7A92}" srcOrd="11" destOrd="0" presId="urn:microsoft.com/office/officeart/2005/8/layout/default"/>
    <dgm:cxn modelId="{85258CFD-58EC-45C6-89B8-C57E6A8CE6C0}" type="presParOf" srcId="{0B4DED35-15EF-4EDE-9EC0-B717126B7B5C}" destId="{5028F1A6-740E-43BE-9601-3B6DC5917502}" srcOrd="12" destOrd="0" presId="urn:microsoft.com/office/officeart/2005/8/layout/default"/>
    <dgm:cxn modelId="{F101C3E7-0284-4930-998B-0589365147BF}" type="presParOf" srcId="{0B4DED35-15EF-4EDE-9EC0-B717126B7B5C}" destId="{7FFEBD1E-7485-4E6F-A884-C936A1FE216F}" srcOrd="13" destOrd="0" presId="urn:microsoft.com/office/officeart/2005/8/layout/default"/>
    <dgm:cxn modelId="{EFB6C18C-4B76-4571-AFD8-DA6D23419CDE}" type="presParOf" srcId="{0B4DED35-15EF-4EDE-9EC0-B717126B7B5C}" destId="{E44FF789-B94A-41B9-B19E-1062738DE6EE}" srcOrd="14" destOrd="0" presId="urn:microsoft.com/office/officeart/2005/8/layout/default"/>
    <dgm:cxn modelId="{BB853419-EDAF-4F3E-845F-4C0B964D6AF3}" type="presParOf" srcId="{0B4DED35-15EF-4EDE-9EC0-B717126B7B5C}" destId="{910279D8-7314-4589-A36B-D0850F1E8B88}" srcOrd="15" destOrd="0" presId="urn:microsoft.com/office/officeart/2005/8/layout/default"/>
    <dgm:cxn modelId="{E308A357-DF0A-4245-8684-64A2F4BB024D}" type="presParOf" srcId="{0B4DED35-15EF-4EDE-9EC0-B717126B7B5C}" destId="{F45AD4DA-1379-4070-B936-7EFCA5878E77}" srcOrd="16" destOrd="0" presId="urn:microsoft.com/office/officeart/2005/8/layout/default"/>
    <dgm:cxn modelId="{387F1E08-FB30-4A0B-990A-894C59B6E8AB}" type="presParOf" srcId="{0B4DED35-15EF-4EDE-9EC0-B717126B7B5C}" destId="{AABF9450-27F4-40F2-8BE9-55E8C0B5ED71}" srcOrd="17" destOrd="0" presId="urn:microsoft.com/office/officeart/2005/8/layout/default"/>
    <dgm:cxn modelId="{09B8C84A-C6BA-4891-B060-4A92F0C3EB07}" type="presParOf" srcId="{0B4DED35-15EF-4EDE-9EC0-B717126B7B5C}" destId="{DD190954-BA6B-46A4-921F-E261D7451503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5151BD-4335-4B03-8E94-8DBF0634E799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61E142E-52E2-43C1-A457-A698938E9542}">
      <dgm:prSet phldrT="[Text]" custT="1"/>
      <dgm:spPr/>
      <dgm:t>
        <a:bodyPr/>
        <a:lstStyle/>
        <a:p>
          <a:pPr algn="l"/>
          <a:r>
            <a:rPr lang="en-US" sz="1200" b="0" dirty="0" smtClean="0">
              <a:solidFill>
                <a:schemeClr val="bg1"/>
              </a:solidFill>
              <a:latin typeface="Arial"/>
              <a:cs typeface="Arial"/>
            </a:rPr>
            <a:t>1) </a:t>
          </a:r>
          <a:r>
            <a:rPr lang="en-US" sz="1200" b="0" dirty="0" err="1" smtClean="0">
              <a:solidFill>
                <a:schemeClr val="bg1"/>
              </a:solidFill>
              <a:latin typeface="Arial"/>
              <a:cs typeface="Arial"/>
            </a:rPr>
            <a:t>Gavi</a:t>
          </a:r>
          <a:r>
            <a:rPr lang="en-US" sz="1200" b="0" dirty="0" smtClean="0">
              <a:solidFill>
                <a:schemeClr val="bg1"/>
              </a:solidFill>
              <a:latin typeface="Arial"/>
              <a:cs typeface="Arial"/>
            </a:rPr>
            <a:t>-eligible countries that have not yet introduced rotavirus vaccines should strongly consider applying to </a:t>
          </a:r>
          <a:r>
            <a:rPr lang="en-US" sz="1200" b="0" dirty="0" err="1" smtClean="0">
              <a:solidFill>
                <a:schemeClr val="bg1"/>
              </a:solidFill>
              <a:latin typeface="Arial"/>
              <a:cs typeface="Arial"/>
            </a:rPr>
            <a:t>Gavi</a:t>
          </a:r>
          <a:r>
            <a:rPr lang="en-US" sz="1200" b="0" dirty="0" smtClean="0">
              <a:solidFill>
                <a:schemeClr val="bg1"/>
              </a:solidFill>
              <a:latin typeface="Arial"/>
              <a:cs typeface="Arial"/>
            </a:rPr>
            <a:t> for new vaccine support as soon as possible</a:t>
          </a:r>
          <a:endParaRPr lang="en-US" sz="1200" b="0" dirty="0">
            <a:solidFill>
              <a:schemeClr val="bg1"/>
            </a:solidFill>
            <a:latin typeface="Arial"/>
            <a:cs typeface="Arial"/>
          </a:endParaRPr>
        </a:p>
      </dgm:t>
    </dgm:pt>
    <dgm:pt modelId="{E8F9DA89-4EEE-4929-93F1-CADC18CA27A6}" type="parTrans" cxnId="{44076FEA-D166-449A-ADF4-FCC2DEEA431E}">
      <dgm:prSet/>
      <dgm:spPr/>
      <dgm:t>
        <a:bodyPr/>
        <a:lstStyle/>
        <a:p>
          <a:pPr algn="l"/>
          <a:endParaRPr lang="en-US" sz="1200" b="0">
            <a:solidFill>
              <a:schemeClr val="bg1"/>
            </a:solidFill>
            <a:latin typeface="Arial"/>
            <a:cs typeface="Arial"/>
          </a:endParaRPr>
        </a:p>
      </dgm:t>
    </dgm:pt>
    <dgm:pt modelId="{80A76852-131A-42D9-98F0-78DF22E79F99}" type="sibTrans" cxnId="{44076FEA-D166-449A-ADF4-FCC2DEEA431E}">
      <dgm:prSet/>
      <dgm:spPr/>
      <dgm:t>
        <a:bodyPr/>
        <a:lstStyle/>
        <a:p>
          <a:pPr algn="l"/>
          <a:endParaRPr lang="en-US" sz="1200" b="0">
            <a:solidFill>
              <a:schemeClr val="bg1"/>
            </a:solidFill>
            <a:latin typeface="Arial"/>
            <a:cs typeface="Arial"/>
          </a:endParaRPr>
        </a:p>
      </dgm:t>
    </dgm:pt>
    <dgm:pt modelId="{14B667D7-5E37-410E-A500-46C5BB1E161D}">
      <dgm:prSet phldrT="[Text]" custT="1"/>
      <dgm:spPr/>
      <dgm:t>
        <a:bodyPr/>
        <a:lstStyle/>
        <a:p>
          <a:pPr algn="l"/>
          <a:r>
            <a:rPr lang="en-US" sz="1200" b="0" dirty="0" smtClean="0">
              <a:solidFill>
                <a:schemeClr val="bg1"/>
              </a:solidFill>
              <a:latin typeface="Arial"/>
              <a:cs typeface="Arial"/>
            </a:rPr>
            <a:t>2) To optimize vaccine rollout &amp; maximize number of eligible infants immunized, WHO, UNICEF, Gavi, and other partners should continue to support countries planning to introduce the vaccine (especially cold chain, available supply, and sustainable financing)</a:t>
          </a:r>
          <a:endParaRPr lang="en-US" sz="1200" b="0" dirty="0">
            <a:solidFill>
              <a:schemeClr val="bg1"/>
            </a:solidFill>
            <a:latin typeface="Arial"/>
            <a:cs typeface="Arial"/>
          </a:endParaRPr>
        </a:p>
      </dgm:t>
    </dgm:pt>
    <dgm:pt modelId="{5427C7A5-E4D8-4CB0-B42D-3B9D8D9615EF}" type="parTrans" cxnId="{6B51781D-EDE4-45A2-97EE-F9014B1A23C6}">
      <dgm:prSet/>
      <dgm:spPr/>
      <dgm:t>
        <a:bodyPr/>
        <a:lstStyle/>
        <a:p>
          <a:pPr algn="l"/>
          <a:endParaRPr lang="en-US" sz="1200" b="0">
            <a:solidFill>
              <a:schemeClr val="bg1"/>
            </a:solidFill>
            <a:latin typeface="Arial"/>
            <a:cs typeface="Arial"/>
          </a:endParaRPr>
        </a:p>
      </dgm:t>
    </dgm:pt>
    <dgm:pt modelId="{A112CEE2-A88B-4173-839F-01BE13E1C81A}" type="sibTrans" cxnId="{6B51781D-EDE4-45A2-97EE-F9014B1A23C6}">
      <dgm:prSet/>
      <dgm:spPr/>
      <dgm:t>
        <a:bodyPr/>
        <a:lstStyle/>
        <a:p>
          <a:pPr algn="l"/>
          <a:endParaRPr lang="en-US" sz="1200" b="0">
            <a:solidFill>
              <a:schemeClr val="bg1"/>
            </a:solidFill>
            <a:latin typeface="Arial"/>
            <a:cs typeface="Arial"/>
          </a:endParaRPr>
        </a:p>
      </dgm:t>
    </dgm:pt>
    <dgm:pt modelId="{EF071AC9-A4CC-48E9-9CFE-4EA4E1DD3DD0}">
      <dgm:prSet phldrT="[Text]" custT="1"/>
      <dgm:spPr/>
      <dgm:t>
        <a:bodyPr/>
        <a:lstStyle/>
        <a:p>
          <a:pPr algn="l"/>
          <a:r>
            <a:rPr lang="en-US" sz="1200" b="0" dirty="0" smtClean="0">
              <a:solidFill>
                <a:schemeClr val="bg1"/>
              </a:solidFill>
              <a:latin typeface="Arial"/>
              <a:cs typeface="Arial"/>
            </a:rPr>
            <a:t>3) If rotavirus vaccine of choice is not available, countries should strongly consider introducing any prequalified rotavirus vaccine available in the short-term and work with </a:t>
          </a:r>
          <a:r>
            <a:rPr lang="en-US" sz="1200" b="0" dirty="0" err="1" smtClean="0">
              <a:solidFill>
                <a:schemeClr val="bg1"/>
              </a:solidFill>
              <a:latin typeface="Arial"/>
              <a:cs typeface="Arial"/>
            </a:rPr>
            <a:t>Gavi</a:t>
          </a:r>
          <a:r>
            <a:rPr lang="en-US" sz="1200" b="0" dirty="0" smtClean="0">
              <a:solidFill>
                <a:schemeClr val="bg1"/>
              </a:solidFill>
              <a:latin typeface="Arial"/>
              <a:cs typeface="Arial"/>
            </a:rPr>
            <a:t> for longer-term options.</a:t>
          </a:r>
          <a:endParaRPr lang="en-US" sz="1200" b="0" dirty="0">
            <a:solidFill>
              <a:schemeClr val="bg1"/>
            </a:solidFill>
            <a:latin typeface="Arial"/>
            <a:cs typeface="Arial"/>
          </a:endParaRPr>
        </a:p>
      </dgm:t>
    </dgm:pt>
    <dgm:pt modelId="{89BA2156-B940-4DE2-B811-CCBDFEEC7705}" type="parTrans" cxnId="{8E0581C3-CD3F-47E9-955E-FE807E5D3560}">
      <dgm:prSet/>
      <dgm:spPr/>
      <dgm:t>
        <a:bodyPr/>
        <a:lstStyle/>
        <a:p>
          <a:pPr algn="l"/>
          <a:endParaRPr lang="en-US" sz="1200" b="0">
            <a:solidFill>
              <a:schemeClr val="bg1"/>
            </a:solidFill>
            <a:latin typeface="Arial"/>
            <a:cs typeface="Arial"/>
          </a:endParaRPr>
        </a:p>
      </dgm:t>
    </dgm:pt>
    <dgm:pt modelId="{5421DAF1-91F7-4F0C-AC1A-DDC71AD72CB9}" type="sibTrans" cxnId="{8E0581C3-CD3F-47E9-955E-FE807E5D3560}">
      <dgm:prSet/>
      <dgm:spPr/>
      <dgm:t>
        <a:bodyPr/>
        <a:lstStyle/>
        <a:p>
          <a:pPr algn="l"/>
          <a:endParaRPr lang="en-US" sz="1200" b="0">
            <a:solidFill>
              <a:schemeClr val="bg1"/>
            </a:solidFill>
            <a:latin typeface="Arial"/>
            <a:cs typeface="Arial"/>
          </a:endParaRPr>
        </a:p>
      </dgm:t>
    </dgm:pt>
    <dgm:pt modelId="{7CEB94BD-5A41-48DD-9CE7-6F9F998E94D1}">
      <dgm:prSet phldrT="[Text]" custT="1"/>
      <dgm:spPr/>
      <dgm:t>
        <a:bodyPr/>
        <a:lstStyle/>
        <a:p>
          <a:pPr algn="l"/>
          <a:r>
            <a:rPr lang="en-US" sz="1200" b="0" dirty="0" smtClean="0">
              <a:solidFill>
                <a:schemeClr val="bg1"/>
              </a:solidFill>
              <a:latin typeface="Arial"/>
              <a:cs typeface="Arial"/>
            </a:rPr>
            <a:t>4) Low- and lower-middle-income countries that have introduced should share lessons with countries that have not yet introduced through focused regional meetings.</a:t>
          </a:r>
          <a:endParaRPr lang="en-US" sz="1200" b="0" dirty="0">
            <a:solidFill>
              <a:schemeClr val="bg1"/>
            </a:solidFill>
            <a:latin typeface="Arial"/>
            <a:cs typeface="Arial"/>
          </a:endParaRPr>
        </a:p>
      </dgm:t>
    </dgm:pt>
    <dgm:pt modelId="{8B2E2789-8E0B-4F0C-B77C-D6872E0CD0B6}" type="parTrans" cxnId="{2302DAD9-75BB-426A-ADA8-5FB7EE0F001C}">
      <dgm:prSet/>
      <dgm:spPr/>
      <dgm:t>
        <a:bodyPr/>
        <a:lstStyle/>
        <a:p>
          <a:pPr algn="l"/>
          <a:endParaRPr lang="en-US" sz="1200" b="0">
            <a:solidFill>
              <a:schemeClr val="bg1"/>
            </a:solidFill>
            <a:latin typeface="Arial"/>
            <a:cs typeface="Arial"/>
          </a:endParaRPr>
        </a:p>
      </dgm:t>
    </dgm:pt>
    <dgm:pt modelId="{CA18B992-B31C-4FA5-8025-390F22C33B5A}" type="sibTrans" cxnId="{2302DAD9-75BB-426A-ADA8-5FB7EE0F001C}">
      <dgm:prSet/>
      <dgm:spPr/>
      <dgm:t>
        <a:bodyPr/>
        <a:lstStyle/>
        <a:p>
          <a:pPr algn="l"/>
          <a:endParaRPr lang="en-US" sz="1200" b="0">
            <a:solidFill>
              <a:schemeClr val="bg1"/>
            </a:solidFill>
            <a:latin typeface="Arial"/>
            <a:cs typeface="Arial"/>
          </a:endParaRPr>
        </a:p>
      </dgm:t>
    </dgm:pt>
    <dgm:pt modelId="{3364437D-C346-4003-B960-688CC19281B2}">
      <dgm:prSet phldrT="[Text]" custT="1"/>
      <dgm:spPr/>
      <dgm:t>
        <a:bodyPr/>
        <a:lstStyle/>
        <a:p>
          <a:pPr algn="l"/>
          <a:r>
            <a:rPr lang="en-US" sz="1200" b="0" dirty="0" smtClean="0">
              <a:solidFill>
                <a:schemeClr val="bg1"/>
              </a:solidFill>
              <a:latin typeface="Arial"/>
              <a:cs typeface="Arial"/>
            </a:rPr>
            <a:t>5) Countries planning to introduce rotavirus vaccines should establish a strong surveillance system.</a:t>
          </a:r>
          <a:endParaRPr lang="en-US" sz="1200" b="0" dirty="0">
            <a:solidFill>
              <a:schemeClr val="bg1"/>
            </a:solidFill>
            <a:latin typeface="Arial"/>
            <a:cs typeface="Arial"/>
          </a:endParaRPr>
        </a:p>
      </dgm:t>
    </dgm:pt>
    <dgm:pt modelId="{D4F23FC0-15AB-4A74-81E3-A407ABB967C9}" type="parTrans" cxnId="{F7B09487-EE2F-4251-AB98-731EDA97A440}">
      <dgm:prSet/>
      <dgm:spPr/>
      <dgm:t>
        <a:bodyPr/>
        <a:lstStyle/>
        <a:p>
          <a:pPr algn="l"/>
          <a:endParaRPr lang="en-US" sz="1200" b="0">
            <a:solidFill>
              <a:schemeClr val="bg1"/>
            </a:solidFill>
            <a:latin typeface="Arial"/>
            <a:cs typeface="Arial"/>
          </a:endParaRPr>
        </a:p>
      </dgm:t>
    </dgm:pt>
    <dgm:pt modelId="{8C538135-B638-498C-801B-73124410F7F6}" type="sibTrans" cxnId="{F7B09487-EE2F-4251-AB98-731EDA97A440}">
      <dgm:prSet/>
      <dgm:spPr/>
      <dgm:t>
        <a:bodyPr/>
        <a:lstStyle/>
        <a:p>
          <a:pPr algn="l"/>
          <a:endParaRPr lang="en-US" sz="1200" b="0">
            <a:solidFill>
              <a:schemeClr val="bg1"/>
            </a:solidFill>
            <a:latin typeface="Arial"/>
            <a:cs typeface="Arial"/>
          </a:endParaRPr>
        </a:p>
      </dgm:t>
    </dgm:pt>
    <dgm:pt modelId="{29533A35-4E76-4A8C-A6E6-6DF906EAC45F}">
      <dgm:prSet phldrT="[Text]" custT="1"/>
      <dgm:spPr/>
      <dgm:t>
        <a:bodyPr/>
        <a:lstStyle/>
        <a:p>
          <a:pPr algn="l"/>
          <a:r>
            <a:rPr lang="en-US" sz="1200" b="0" dirty="0" smtClean="0">
              <a:solidFill>
                <a:schemeClr val="bg1"/>
              </a:solidFill>
              <a:latin typeface="Arial"/>
              <a:cs typeface="Arial"/>
            </a:rPr>
            <a:t>6) Countries that have introduced OR plan to introduce should collect high-quality data to evaluate vaccine impact (esp. on districts with high mortality rates).</a:t>
          </a:r>
          <a:endParaRPr lang="en-US" sz="1200" b="0" dirty="0">
            <a:solidFill>
              <a:schemeClr val="bg1"/>
            </a:solidFill>
            <a:latin typeface="Arial"/>
            <a:cs typeface="Arial"/>
          </a:endParaRPr>
        </a:p>
      </dgm:t>
    </dgm:pt>
    <dgm:pt modelId="{B19ECD68-61FD-4DB4-9D2A-EE5729856FBB}" type="parTrans" cxnId="{F982A5B7-B561-4DC0-825B-7AFCA4E77EE4}">
      <dgm:prSet/>
      <dgm:spPr/>
      <dgm:t>
        <a:bodyPr/>
        <a:lstStyle/>
        <a:p>
          <a:pPr algn="l"/>
          <a:endParaRPr lang="en-US" sz="1200" b="0">
            <a:solidFill>
              <a:schemeClr val="bg1"/>
            </a:solidFill>
            <a:latin typeface="Arial"/>
            <a:cs typeface="Arial"/>
          </a:endParaRPr>
        </a:p>
      </dgm:t>
    </dgm:pt>
    <dgm:pt modelId="{CF690BBA-5F27-41DE-9EEC-63E11F263622}" type="sibTrans" cxnId="{F982A5B7-B561-4DC0-825B-7AFCA4E77EE4}">
      <dgm:prSet/>
      <dgm:spPr/>
      <dgm:t>
        <a:bodyPr/>
        <a:lstStyle/>
        <a:p>
          <a:pPr algn="l"/>
          <a:endParaRPr lang="en-US" sz="1200" b="0">
            <a:solidFill>
              <a:schemeClr val="bg1"/>
            </a:solidFill>
            <a:latin typeface="Arial"/>
            <a:cs typeface="Arial"/>
          </a:endParaRPr>
        </a:p>
      </dgm:t>
    </dgm:pt>
    <dgm:pt modelId="{01FA5F85-699A-4AB3-9A4A-5F3F2BD059AD}">
      <dgm:prSet phldrT="[Text]" custT="1"/>
      <dgm:spPr/>
      <dgm:t>
        <a:bodyPr/>
        <a:lstStyle/>
        <a:p>
          <a:pPr algn="l"/>
          <a:r>
            <a:rPr lang="en-US" sz="1200" b="0" dirty="0" smtClean="0">
              <a:solidFill>
                <a:schemeClr val="bg1"/>
              </a:solidFill>
              <a:latin typeface="Arial"/>
              <a:cs typeface="Arial"/>
            </a:rPr>
            <a:t>7) Funding agencies should continue to support evaluation of rotavirus vaccine programs (operation, safety, impact).</a:t>
          </a:r>
          <a:endParaRPr lang="en-US" sz="1200" b="0" dirty="0">
            <a:solidFill>
              <a:schemeClr val="bg1"/>
            </a:solidFill>
            <a:latin typeface="Arial"/>
            <a:cs typeface="Arial"/>
          </a:endParaRPr>
        </a:p>
      </dgm:t>
    </dgm:pt>
    <dgm:pt modelId="{6C3430E7-2A34-4A84-8151-59ECA9C8AACF}" type="parTrans" cxnId="{8A83858B-BAA5-43A6-984B-BACF1C9B2DFB}">
      <dgm:prSet/>
      <dgm:spPr/>
      <dgm:t>
        <a:bodyPr/>
        <a:lstStyle/>
        <a:p>
          <a:pPr algn="l"/>
          <a:endParaRPr lang="en-US" sz="1200" b="0">
            <a:solidFill>
              <a:schemeClr val="bg1"/>
            </a:solidFill>
            <a:latin typeface="Arial"/>
            <a:cs typeface="Arial"/>
          </a:endParaRPr>
        </a:p>
      </dgm:t>
    </dgm:pt>
    <dgm:pt modelId="{243AB56A-28B7-4160-8BE7-86F6FAEE64E5}" type="sibTrans" cxnId="{8A83858B-BAA5-43A6-984B-BACF1C9B2DFB}">
      <dgm:prSet/>
      <dgm:spPr/>
      <dgm:t>
        <a:bodyPr/>
        <a:lstStyle/>
        <a:p>
          <a:pPr algn="l"/>
          <a:endParaRPr lang="en-US" sz="1200" b="0">
            <a:solidFill>
              <a:schemeClr val="bg1"/>
            </a:solidFill>
            <a:latin typeface="Arial"/>
            <a:cs typeface="Arial"/>
          </a:endParaRPr>
        </a:p>
      </dgm:t>
    </dgm:pt>
    <dgm:pt modelId="{EEB2A241-E398-4512-8C98-BBF4CA8AAF4B}" type="pres">
      <dgm:prSet presAssocID="{A45151BD-4335-4B03-8E94-8DBF0634E79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83F3EA86-EFAD-4B2B-A211-B442055CEBC2}" type="pres">
      <dgm:prSet presAssocID="{A45151BD-4335-4B03-8E94-8DBF0634E799}" presName="Name1" presStyleCnt="0"/>
      <dgm:spPr/>
    </dgm:pt>
    <dgm:pt modelId="{0EDE9429-B2D0-4376-9EF5-A1E14ACE1B07}" type="pres">
      <dgm:prSet presAssocID="{A45151BD-4335-4B03-8E94-8DBF0634E799}" presName="cycle" presStyleCnt="0"/>
      <dgm:spPr/>
    </dgm:pt>
    <dgm:pt modelId="{80973ED4-9A1C-4A59-8823-51D3468B4143}" type="pres">
      <dgm:prSet presAssocID="{A45151BD-4335-4B03-8E94-8DBF0634E799}" presName="srcNode" presStyleLbl="node1" presStyleIdx="0" presStyleCnt="7"/>
      <dgm:spPr/>
    </dgm:pt>
    <dgm:pt modelId="{01F6229F-D9AA-48F9-A9E7-BC786D3E821B}" type="pres">
      <dgm:prSet presAssocID="{A45151BD-4335-4B03-8E94-8DBF0634E799}" presName="conn" presStyleLbl="parChTrans1D2" presStyleIdx="0" presStyleCnt="1"/>
      <dgm:spPr/>
      <dgm:t>
        <a:bodyPr/>
        <a:lstStyle/>
        <a:p>
          <a:endParaRPr lang="en-US"/>
        </a:p>
      </dgm:t>
    </dgm:pt>
    <dgm:pt modelId="{00ACA37B-8C9E-4DB1-91C0-E57B7381D30B}" type="pres">
      <dgm:prSet presAssocID="{A45151BD-4335-4B03-8E94-8DBF0634E799}" presName="extraNode" presStyleLbl="node1" presStyleIdx="0" presStyleCnt="7"/>
      <dgm:spPr/>
    </dgm:pt>
    <dgm:pt modelId="{168F3D23-7608-44B4-9FFB-96C3E5D714E2}" type="pres">
      <dgm:prSet presAssocID="{A45151BD-4335-4B03-8E94-8DBF0634E799}" presName="dstNode" presStyleLbl="node1" presStyleIdx="0" presStyleCnt="7"/>
      <dgm:spPr/>
    </dgm:pt>
    <dgm:pt modelId="{5BCC0CC6-47CC-4062-A0F3-10685F28BC28}" type="pres">
      <dgm:prSet presAssocID="{C61E142E-52E2-43C1-A457-A698938E9542}" presName="text_1" presStyleLbl="node1" presStyleIdx="0" presStyleCnt="7" custScaleY="1190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CD060D-8191-445B-BAAB-2DDC53F7A943}" type="pres">
      <dgm:prSet presAssocID="{C61E142E-52E2-43C1-A457-A698938E9542}" presName="accent_1" presStyleCnt="0"/>
      <dgm:spPr/>
    </dgm:pt>
    <dgm:pt modelId="{B597B9D2-DBC8-42D4-965B-7FCD4C14AB83}" type="pres">
      <dgm:prSet presAssocID="{C61E142E-52E2-43C1-A457-A698938E9542}" presName="accentRepeatNode" presStyleLbl="solidFgAcc1" presStyleIdx="0" presStyleCnt="7"/>
      <dgm:spPr/>
    </dgm:pt>
    <dgm:pt modelId="{182B51A0-F1DF-4ED1-8044-48625F58FE36}" type="pres">
      <dgm:prSet presAssocID="{14B667D7-5E37-410E-A500-46C5BB1E161D}" presName="text_2" presStyleLbl="node1" presStyleIdx="1" presStyleCnt="7" custScaleY="1326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09E4D5-7F31-4970-93C2-594BA752353A}" type="pres">
      <dgm:prSet presAssocID="{14B667D7-5E37-410E-A500-46C5BB1E161D}" presName="accent_2" presStyleCnt="0"/>
      <dgm:spPr/>
    </dgm:pt>
    <dgm:pt modelId="{9982ED55-6794-41BB-AB26-59D936003F2F}" type="pres">
      <dgm:prSet presAssocID="{14B667D7-5E37-410E-A500-46C5BB1E161D}" presName="accentRepeatNode" presStyleLbl="solidFgAcc1" presStyleIdx="1" presStyleCnt="7"/>
      <dgm:spPr/>
    </dgm:pt>
    <dgm:pt modelId="{68C80BC1-7AB5-4BA9-B840-86346EDEA8CA}" type="pres">
      <dgm:prSet presAssocID="{EF071AC9-A4CC-48E9-9CFE-4EA4E1DD3DD0}" presName="text_3" presStyleLbl="node1" presStyleIdx="2" presStyleCnt="7" custScaleY="1170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044C54-D12E-4CFD-83C5-34442716D795}" type="pres">
      <dgm:prSet presAssocID="{EF071AC9-A4CC-48E9-9CFE-4EA4E1DD3DD0}" presName="accent_3" presStyleCnt="0"/>
      <dgm:spPr/>
    </dgm:pt>
    <dgm:pt modelId="{5E0FC497-3246-4144-9E3B-2DE8E4234CD9}" type="pres">
      <dgm:prSet presAssocID="{EF071AC9-A4CC-48E9-9CFE-4EA4E1DD3DD0}" presName="accentRepeatNode" presStyleLbl="solidFgAcc1" presStyleIdx="2" presStyleCnt="7"/>
      <dgm:spPr/>
    </dgm:pt>
    <dgm:pt modelId="{B6CA77AC-8F24-45D4-B485-A28182B26EBF}" type="pres">
      <dgm:prSet presAssocID="{7CEB94BD-5A41-48DD-9CE7-6F9F998E94D1}" presName="text_4" presStyleLbl="node1" presStyleIdx="3" presStyleCnt="7" custScaleY="1125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36AC3B-3BDA-45EB-9A9F-24D2A6A42748}" type="pres">
      <dgm:prSet presAssocID="{7CEB94BD-5A41-48DD-9CE7-6F9F998E94D1}" presName="accent_4" presStyleCnt="0"/>
      <dgm:spPr/>
    </dgm:pt>
    <dgm:pt modelId="{193722B1-D0F9-408A-BE02-EBF164B16C2F}" type="pres">
      <dgm:prSet presAssocID="{7CEB94BD-5A41-48DD-9CE7-6F9F998E94D1}" presName="accentRepeatNode" presStyleLbl="solidFgAcc1" presStyleIdx="3" presStyleCnt="7"/>
      <dgm:spPr/>
    </dgm:pt>
    <dgm:pt modelId="{10E14D8D-563A-46DB-B6A3-D7C8F08C3E80}" type="pres">
      <dgm:prSet presAssocID="{3364437D-C346-4003-B960-688CC19281B2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411CBA-AEA6-4FC5-B746-C6A480F2C2B4}" type="pres">
      <dgm:prSet presAssocID="{3364437D-C346-4003-B960-688CC19281B2}" presName="accent_5" presStyleCnt="0"/>
      <dgm:spPr/>
    </dgm:pt>
    <dgm:pt modelId="{FC1D314A-838A-4758-BFE5-10C2B19478CE}" type="pres">
      <dgm:prSet presAssocID="{3364437D-C346-4003-B960-688CC19281B2}" presName="accentRepeatNode" presStyleLbl="solidFgAcc1" presStyleIdx="4" presStyleCnt="7"/>
      <dgm:spPr/>
    </dgm:pt>
    <dgm:pt modelId="{B0FB06C1-34EB-4290-AB3C-4100F71C8FB0}" type="pres">
      <dgm:prSet presAssocID="{29533A35-4E76-4A8C-A6E6-6DF906EAC45F}" presName="text_6" presStyleLbl="node1" presStyleIdx="5" presStyleCnt="7" custScaleY="1037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4FE00F-D357-4F9F-A037-8B9EE1D7B58C}" type="pres">
      <dgm:prSet presAssocID="{29533A35-4E76-4A8C-A6E6-6DF906EAC45F}" presName="accent_6" presStyleCnt="0"/>
      <dgm:spPr/>
    </dgm:pt>
    <dgm:pt modelId="{4B034174-7EEF-46D6-955C-2C51E57D45BE}" type="pres">
      <dgm:prSet presAssocID="{29533A35-4E76-4A8C-A6E6-6DF906EAC45F}" presName="accentRepeatNode" presStyleLbl="solidFgAcc1" presStyleIdx="5" presStyleCnt="7"/>
      <dgm:spPr/>
    </dgm:pt>
    <dgm:pt modelId="{EF7E2353-BA17-4946-AD2E-77980E17A9D7}" type="pres">
      <dgm:prSet presAssocID="{01FA5F85-699A-4AB3-9A4A-5F3F2BD059AD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C6D4D2-556F-4E92-90D2-8168E8D1CC56}" type="pres">
      <dgm:prSet presAssocID="{01FA5F85-699A-4AB3-9A4A-5F3F2BD059AD}" presName="accent_7" presStyleCnt="0"/>
      <dgm:spPr/>
    </dgm:pt>
    <dgm:pt modelId="{6EFA5B5E-B587-4B77-BB5B-DC7B9DC7E327}" type="pres">
      <dgm:prSet presAssocID="{01FA5F85-699A-4AB3-9A4A-5F3F2BD059AD}" presName="accentRepeatNode" presStyleLbl="solidFgAcc1" presStyleIdx="6" presStyleCnt="7"/>
      <dgm:spPr/>
    </dgm:pt>
  </dgm:ptLst>
  <dgm:cxnLst>
    <dgm:cxn modelId="{ED5188AB-946B-4ED2-A81E-CC47CEC16A9B}" type="presOf" srcId="{01FA5F85-699A-4AB3-9A4A-5F3F2BD059AD}" destId="{EF7E2353-BA17-4946-AD2E-77980E17A9D7}" srcOrd="0" destOrd="0" presId="urn:microsoft.com/office/officeart/2008/layout/VerticalCurvedList"/>
    <dgm:cxn modelId="{BBD77B46-DB1E-456E-8362-312230212960}" type="presOf" srcId="{7CEB94BD-5A41-48DD-9CE7-6F9F998E94D1}" destId="{B6CA77AC-8F24-45D4-B485-A28182B26EBF}" srcOrd="0" destOrd="0" presId="urn:microsoft.com/office/officeart/2008/layout/VerticalCurvedList"/>
    <dgm:cxn modelId="{2635578F-0F28-46AA-8B28-94D691CEC41F}" type="presOf" srcId="{EF071AC9-A4CC-48E9-9CFE-4EA4E1DD3DD0}" destId="{68C80BC1-7AB5-4BA9-B840-86346EDEA8CA}" srcOrd="0" destOrd="0" presId="urn:microsoft.com/office/officeart/2008/layout/VerticalCurvedList"/>
    <dgm:cxn modelId="{44076FEA-D166-449A-ADF4-FCC2DEEA431E}" srcId="{A45151BD-4335-4B03-8E94-8DBF0634E799}" destId="{C61E142E-52E2-43C1-A457-A698938E9542}" srcOrd="0" destOrd="0" parTransId="{E8F9DA89-4EEE-4929-93F1-CADC18CA27A6}" sibTransId="{80A76852-131A-42D9-98F0-78DF22E79F99}"/>
    <dgm:cxn modelId="{01E876BE-185C-4C60-992E-DDF04A814CA4}" type="presOf" srcId="{C61E142E-52E2-43C1-A457-A698938E9542}" destId="{5BCC0CC6-47CC-4062-A0F3-10685F28BC28}" srcOrd="0" destOrd="0" presId="urn:microsoft.com/office/officeart/2008/layout/VerticalCurvedList"/>
    <dgm:cxn modelId="{F982A5B7-B561-4DC0-825B-7AFCA4E77EE4}" srcId="{A45151BD-4335-4B03-8E94-8DBF0634E799}" destId="{29533A35-4E76-4A8C-A6E6-6DF906EAC45F}" srcOrd="5" destOrd="0" parTransId="{B19ECD68-61FD-4DB4-9D2A-EE5729856FBB}" sibTransId="{CF690BBA-5F27-41DE-9EEC-63E11F263622}"/>
    <dgm:cxn modelId="{5A145B1C-2E6F-4577-A2BB-3A3D3331B98E}" type="presOf" srcId="{14B667D7-5E37-410E-A500-46C5BB1E161D}" destId="{182B51A0-F1DF-4ED1-8044-48625F58FE36}" srcOrd="0" destOrd="0" presId="urn:microsoft.com/office/officeart/2008/layout/VerticalCurvedList"/>
    <dgm:cxn modelId="{8A83858B-BAA5-43A6-984B-BACF1C9B2DFB}" srcId="{A45151BD-4335-4B03-8E94-8DBF0634E799}" destId="{01FA5F85-699A-4AB3-9A4A-5F3F2BD059AD}" srcOrd="6" destOrd="0" parTransId="{6C3430E7-2A34-4A84-8151-59ECA9C8AACF}" sibTransId="{243AB56A-28B7-4160-8BE7-86F6FAEE64E5}"/>
    <dgm:cxn modelId="{8E0581C3-CD3F-47E9-955E-FE807E5D3560}" srcId="{A45151BD-4335-4B03-8E94-8DBF0634E799}" destId="{EF071AC9-A4CC-48E9-9CFE-4EA4E1DD3DD0}" srcOrd="2" destOrd="0" parTransId="{89BA2156-B940-4DE2-B811-CCBDFEEC7705}" sibTransId="{5421DAF1-91F7-4F0C-AC1A-DDC71AD72CB9}"/>
    <dgm:cxn modelId="{2302DAD9-75BB-426A-ADA8-5FB7EE0F001C}" srcId="{A45151BD-4335-4B03-8E94-8DBF0634E799}" destId="{7CEB94BD-5A41-48DD-9CE7-6F9F998E94D1}" srcOrd="3" destOrd="0" parTransId="{8B2E2789-8E0B-4F0C-B77C-D6872E0CD0B6}" sibTransId="{CA18B992-B31C-4FA5-8025-390F22C33B5A}"/>
    <dgm:cxn modelId="{C5CCF319-569C-442E-A849-CB2058E9DC61}" type="presOf" srcId="{80A76852-131A-42D9-98F0-78DF22E79F99}" destId="{01F6229F-D9AA-48F9-A9E7-BC786D3E821B}" srcOrd="0" destOrd="0" presId="urn:microsoft.com/office/officeart/2008/layout/VerticalCurvedList"/>
    <dgm:cxn modelId="{F7B09487-EE2F-4251-AB98-731EDA97A440}" srcId="{A45151BD-4335-4B03-8E94-8DBF0634E799}" destId="{3364437D-C346-4003-B960-688CC19281B2}" srcOrd="4" destOrd="0" parTransId="{D4F23FC0-15AB-4A74-81E3-A407ABB967C9}" sibTransId="{8C538135-B638-498C-801B-73124410F7F6}"/>
    <dgm:cxn modelId="{03DB7360-AD85-4792-B900-4DF4522F7068}" type="presOf" srcId="{A45151BD-4335-4B03-8E94-8DBF0634E799}" destId="{EEB2A241-E398-4512-8C98-BBF4CA8AAF4B}" srcOrd="0" destOrd="0" presId="urn:microsoft.com/office/officeart/2008/layout/VerticalCurvedList"/>
    <dgm:cxn modelId="{6B51781D-EDE4-45A2-97EE-F9014B1A23C6}" srcId="{A45151BD-4335-4B03-8E94-8DBF0634E799}" destId="{14B667D7-5E37-410E-A500-46C5BB1E161D}" srcOrd="1" destOrd="0" parTransId="{5427C7A5-E4D8-4CB0-B42D-3B9D8D9615EF}" sibTransId="{A112CEE2-A88B-4173-839F-01BE13E1C81A}"/>
    <dgm:cxn modelId="{DB516196-AC5E-43DC-B1BF-001FF220A847}" type="presOf" srcId="{3364437D-C346-4003-B960-688CC19281B2}" destId="{10E14D8D-563A-46DB-B6A3-D7C8F08C3E80}" srcOrd="0" destOrd="0" presId="urn:microsoft.com/office/officeart/2008/layout/VerticalCurvedList"/>
    <dgm:cxn modelId="{9E6D415F-604E-404F-9898-944F1FD64386}" type="presOf" srcId="{29533A35-4E76-4A8C-A6E6-6DF906EAC45F}" destId="{B0FB06C1-34EB-4290-AB3C-4100F71C8FB0}" srcOrd="0" destOrd="0" presId="urn:microsoft.com/office/officeart/2008/layout/VerticalCurvedList"/>
    <dgm:cxn modelId="{67D820E3-DA3F-4F1B-9E08-657E97730EC5}" type="presParOf" srcId="{EEB2A241-E398-4512-8C98-BBF4CA8AAF4B}" destId="{83F3EA86-EFAD-4B2B-A211-B442055CEBC2}" srcOrd="0" destOrd="0" presId="urn:microsoft.com/office/officeart/2008/layout/VerticalCurvedList"/>
    <dgm:cxn modelId="{010DF125-C7A9-4657-8523-5E70D0DECDE0}" type="presParOf" srcId="{83F3EA86-EFAD-4B2B-A211-B442055CEBC2}" destId="{0EDE9429-B2D0-4376-9EF5-A1E14ACE1B07}" srcOrd="0" destOrd="0" presId="urn:microsoft.com/office/officeart/2008/layout/VerticalCurvedList"/>
    <dgm:cxn modelId="{E4C42F74-5BDA-40EB-BF88-D019BCC159BA}" type="presParOf" srcId="{0EDE9429-B2D0-4376-9EF5-A1E14ACE1B07}" destId="{80973ED4-9A1C-4A59-8823-51D3468B4143}" srcOrd="0" destOrd="0" presId="urn:microsoft.com/office/officeart/2008/layout/VerticalCurvedList"/>
    <dgm:cxn modelId="{FC97542D-B718-4BC3-B47A-EC797205B739}" type="presParOf" srcId="{0EDE9429-B2D0-4376-9EF5-A1E14ACE1B07}" destId="{01F6229F-D9AA-48F9-A9E7-BC786D3E821B}" srcOrd="1" destOrd="0" presId="urn:microsoft.com/office/officeart/2008/layout/VerticalCurvedList"/>
    <dgm:cxn modelId="{BB3574DB-74C2-4451-B96A-1D9EEE20F8D4}" type="presParOf" srcId="{0EDE9429-B2D0-4376-9EF5-A1E14ACE1B07}" destId="{00ACA37B-8C9E-4DB1-91C0-E57B7381D30B}" srcOrd="2" destOrd="0" presId="urn:microsoft.com/office/officeart/2008/layout/VerticalCurvedList"/>
    <dgm:cxn modelId="{CCD9ED75-059E-431D-9AC7-BAB75F5E149A}" type="presParOf" srcId="{0EDE9429-B2D0-4376-9EF5-A1E14ACE1B07}" destId="{168F3D23-7608-44B4-9FFB-96C3E5D714E2}" srcOrd="3" destOrd="0" presId="urn:microsoft.com/office/officeart/2008/layout/VerticalCurvedList"/>
    <dgm:cxn modelId="{483E1784-259D-4217-95A7-04D97F17B2C3}" type="presParOf" srcId="{83F3EA86-EFAD-4B2B-A211-B442055CEBC2}" destId="{5BCC0CC6-47CC-4062-A0F3-10685F28BC28}" srcOrd="1" destOrd="0" presId="urn:microsoft.com/office/officeart/2008/layout/VerticalCurvedList"/>
    <dgm:cxn modelId="{55FD5E95-D92D-457C-BEC0-064BE03693CC}" type="presParOf" srcId="{83F3EA86-EFAD-4B2B-A211-B442055CEBC2}" destId="{09CD060D-8191-445B-BAAB-2DDC53F7A943}" srcOrd="2" destOrd="0" presId="urn:microsoft.com/office/officeart/2008/layout/VerticalCurvedList"/>
    <dgm:cxn modelId="{E1B61A86-E6D7-46C2-ABB9-799C8C60E149}" type="presParOf" srcId="{09CD060D-8191-445B-BAAB-2DDC53F7A943}" destId="{B597B9D2-DBC8-42D4-965B-7FCD4C14AB83}" srcOrd="0" destOrd="0" presId="urn:microsoft.com/office/officeart/2008/layout/VerticalCurvedList"/>
    <dgm:cxn modelId="{206DF444-356D-46AC-96FF-A352CBEC9128}" type="presParOf" srcId="{83F3EA86-EFAD-4B2B-A211-B442055CEBC2}" destId="{182B51A0-F1DF-4ED1-8044-48625F58FE36}" srcOrd="3" destOrd="0" presId="urn:microsoft.com/office/officeart/2008/layout/VerticalCurvedList"/>
    <dgm:cxn modelId="{E7BA6B45-1C05-4954-98CA-A9C03D7DD52E}" type="presParOf" srcId="{83F3EA86-EFAD-4B2B-A211-B442055CEBC2}" destId="{FC09E4D5-7F31-4970-93C2-594BA752353A}" srcOrd="4" destOrd="0" presId="urn:microsoft.com/office/officeart/2008/layout/VerticalCurvedList"/>
    <dgm:cxn modelId="{2BED8CA1-D0C9-4193-BCD6-8FE3A4855395}" type="presParOf" srcId="{FC09E4D5-7F31-4970-93C2-594BA752353A}" destId="{9982ED55-6794-41BB-AB26-59D936003F2F}" srcOrd="0" destOrd="0" presId="urn:microsoft.com/office/officeart/2008/layout/VerticalCurvedList"/>
    <dgm:cxn modelId="{C848ED1D-217F-4D03-BDCC-3281BA872392}" type="presParOf" srcId="{83F3EA86-EFAD-4B2B-A211-B442055CEBC2}" destId="{68C80BC1-7AB5-4BA9-B840-86346EDEA8CA}" srcOrd="5" destOrd="0" presId="urn:microsoft.com/office/officeart/2008/layout/VerticalCurvedList"/>
    <dgm:cxn modelId="{DCD3BC63-DA2B-40A7-BAE8-34919532BE1B}" type="presParOf" srcId="{83F3EA86-EFAD-4B2B-A211-B442055CEBC2}" destId="{9E044C54-D12E-4CFD-83C5-34442716D795}" srcOrd="6" destOrd="0" presId="urn:microsoft.com/office/officeart/2008/layout/VerticalCurvedList"/>
    <dgm:cxn modelId="{F0C443D7-DEE8-4710-88BF-39D8A73FDA40}" type="presParOf" srcId="{9E044C54-D12E-4CFD-83C5-34442716D795}" destId="{5E0FC497-3246-4144-9E3B-2DE8E4234CD9}" srcOrd="0" destOrd="0" presId="urn:microsoft.com/office/officeart/2008/layout/VerticalCurvedList"/>
    <dgm:cxn modelId="{511A5A58-47EC-4E3C-BCE0-ED93E7B33EF0}" type="presParOf" srcId="{83F3EA86-EFAD-4B2B-A211-B442055CEBC2}" destId="{B6CA77AC-8F24-45D4-B485-A28182B26EBF}" srcOrd="7" destOrd="0" presId="urn:microsoft.com/office/officeart/2008/layout/VerticalCurvedList"/>
    <dgm:cxn modelId="{06B8EB6B-45B4-4BD1-B7B2-3BC09DDB4F48}" type="presParOf" srcId="{83F3EA86-EFAD-4B2B-A211-B442055CEBC2}" destId="{0D36AC3B-3BDA-45EB-9A9F-24D2A6A42748}" srcOrd="8" destOrd="0" presId="urn:microsoft.com/office/officeart/2008/layout/VerticalCurvedList"/>
    <dgm:cxn modelId="{024FF2D8-3952-4C7A-9CF5-EC63260150FB}" type="presParOf" srcId="{0D36AC3B-3BDA-45EB-9A9F-24D2A6A42748}" destId="{193722B1-D0F9-408A-BE02-EBF164B16C2F}" srcOrd="0" destOrd="0" presId="urn:microsoft.com/office/officeart/2008/layout/VerticalCurvedList"/>
    <dgm:cxn modelId="{726C5431-2535-463B-80C4-088F1199691B}" type="presParOf" srcId="{83F3EA86-EFAD-4B2B-A211-B442055CEBC2}" destId="{10E14D8D-563A-46DB-B6A3-D7C8F08C3E80}" srcOrd="9" destOrd="0" presId="urn:microsoft.com/office/officeart/2008/layout/VerticalCurvedList"/>
    <dgm:cxn modelId="{4B8E9739-567D-46FF-819A-014F8D7C3EAE}" type="presParOf" srcId="{83F3EA86-EFAD-4B2B-A211-B442055CEBC2}" destId="{AE411CBA-AEA6-4FC5-B746-C6A480F2C2B4}" srcOrd="10" destOrd="0" presId="urn:microsoft.com/office/officeart/2008/layout/VerticalCurvedList"/>
    <dgm:cxn modelId="{DD41706B-05C2-42A1-8573-FCC10472922C}" type="presParOf" srcId="{AE411CBA-AEA6-4FC5-B746-C6A480F2C2B4}" destId="{FC1D314A-838A-4758-BFE5-10C2B19478CE}" srcOrd="0" destOrd="0" presId="urn:microsoft.com/office/officeart/2008/layout/VerticalCurvedList"/>
    <dgm:cxn modelId="{5032BC7A-B846-4090-B196-B49D4DC04169}" type="presParOf" srcId="{83F3EA86-EFAD-4B2B-A211-B442055CEBC2}" destId="{B0FB06C1-34EB-4290-AB3C-4100F71C8FB0}" srcOrd="11" destOrd="0" presId="urn:microsoft.com/office/officeart/2008/layout/VerticalCurvedList"/>
    <dgm:cxn modelId="{15958EAC-1CE3-43F9-8303-D3CB1F0D1FF7}" type="presParOf" srcId="{83F3EA86-EFAD-4B2B-A211-B442055CEBC2}" destId="{1A4FE00F-D357-4F9F-A037-8B9EE1D7B58C}" srcOrd="12" destOrd="0" presId="urn:microsoft.com/office/officeart/2008/layout/VerticalCurvedList"/>
    <dgm:cxn modelId="{9FAFC688-4CF5-4799-BE04-A3226AE5CA08}" type="presParOf" srcId="{1A4FE00F-D357-4F9F-A037-8B9EE1D7B58C}" destId="{4B034174-7EEF-46D6-955C-2C51E57D45BE}" srcOrd="0" destOrd="0" presId="urn:microsoft.com/office/officeart/2008/layout/VerticalCurvedList"/>
    <dgm:cxn modelId="{2272F46C-B6AD-4E9D-8F22-5E8924F4EB11}" type="presParOf" srcId="{83F3EA86-EFAD-4B2B-A211-B442055CEBC2}" destId="{EF7E2353-BA17-4946-AD2E-77980E17A9D7}" srcOrd="13" destOrd="0" presId="urn:microsoft.com/office/officeart/2008/layout/VerticalCurvedList"/>
    <dgm:cxn modelId="{1EB6BFFC-11E1-44C5-BBA6-20E82B87CEF0}" type="presParOf" srcId="{83F3EA86-EFAD-4B2B-A211-B442055CEBC2}" destId="{D6C6D4D2-556F-4E92-90D2-8168E8D1CC56}" srcOrd="14" destOrd="0" presId="urn:microsoft.com/office/officeart/2008/layout/VerticalCurvedList"/>
    <dgm:cxn modelId="{E8507062-03D7-45E2-9B82-95116282875D}" type="presParOf" srcId="{D6C6D4D2-556F-4E92-90D2-8168E8D1CC56}" destId="{6EFA5B5E-B587-4B77-BB5B-DC7B9DC7E32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5151BD-4335-4B03-8E94-8DBF0634E799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61E142E-52E2-43C1-A457-A698938E9542}">
      <dgm:prSet phldrT="[Text]" custT="1"/>
      <dgm:spPr/>
      <dgm:t>
        <a:bodyPr/>
        <a:lstStyle/>
        <a:p>
          <a:pPr algn="l"/>
          <a:r>
            <a:rPr lang="en-US" sz="1100" b="0" dirty="0" smtClean="0">
              <a:solidFill>
                <a:srgbClr val="FFFFFF"/>
              </a:solidFill>
              <a:latin typeface="Arial"/>
              <a:cs typeface="Arial"/>
            </a:rPr>
            <a:t>1) National &amp; local governments enact legislation that addresses issues of the rights of populations to receive recommended vaccines &amp; provisions to ensure supply of quality, affordable vaccines.</a:t>
          </a:r>
          <a:endParaRPr lang="en-US" sz="1100" b="0" dirty="0">
            <a:solidFill>
              <a:srgbClr val="FFFFFF"/>
            </a:solidFill>
            <a:latin typeface="Arial"/>
            <a:cs typeface="Arial"/>
          </a:endParaRPr>
        </a:p>
      </dgm:t>
    </dgm:pt>
    <dgm:pt modelId="{E8F9DA89-4EEE-4929-93F1-CADC18CA27A6}" type="parTrans" cxnId="{44076FEA-D166-449A-ADF4-FCC2DEEA431E}">
      <dgm:prSet/>
      <dgm:spPr/>
      <dgm:t>
        <a:bodyPr/>
        <a:lstStyle/>
        <a:p>
          <a:pPr algn="l"/>
          <a:endParaRPr lang="en-US" sz="1100" b="0">
            <a:solidFill>
              <a:srgbClr val="FFFFFF"/>
            </a:solidFill>
            <a:latin typeface="Arial"/>
            <a:cs typeface="Arial"/>
          </a:endParaRPr>
        </a:p>
      </dgm:t>
    </dgm:pt>
    <dgm:pt modelId="{80A76852-131A-42D9-98F0-78DF22E79F99}" type="sibTrans" cxnId="{44076FEA-D166-449A-ADF4-FCC2DEEA431E}">
      <dgm:prSet/>
      <dgm:spPr/>
      <dgm:t>
        <a:bodyPr/>
        <a:lstStyle/>
        <a:p>
          <a:pPr algn="l"/>
          <a:endParaRPr lang="en-US" sz="1100" b="0">
            <a:solidFill>
              <a:srgbClr val="FFFFFF"/>
            </a:solidFill>
            <a:latin typeface="Arial"/>
            <a:cs typeface="Arial"/>
          </a:endParaRPr>
        </a:p>
      </dgm:t>
    </dgm:pt>
    <dgm:pt modelId="{14B667D7-5E37-410E-A500-46C5BB1E161D}">
      <dgm:prSet phldrT="[Text]" custT="1"/>
      <dgm:spPr/>
      <dgm:t>
        <a:bodyPr/>
        <a:lstStyle/>
        <a:p>
          <a:pPr algn="l"/>
          <a:r>
            <a:rPr lang="en-US" sz="1100" b="0" dirty="0" smtClean="0">
              <a:solidFill>
                <a:srgbClr val="FFFFFF"/>
              </a:solidFill>
              <a:latin typeface="Arial"/>
              <a:cs typeface="Arial"/>
            </a:rPr>
            <a:t>2) Governments &amp; funding agencies should continue to support research &amp; development of new, low-cost rotavirus vaccines using public, social business, &amp; public-private models.</a:t>
          </a:r>
          <a:endParaRPr lang="en-US" sz="1100" b="0" dirty="0">
            <a:solidFill>
              <a:srgbClr val="FFFFFF"/>
            </a:solidFill>
            <a:latin typeface="Arial"/>
            <a:cs typeface="Arial"/>
          </a:endParaRPr>
        </a:p>
      </dgm:t>
    </dgm:pt>
    <dgm:pt modelId="{5427C7A5-E4D8-4CB0-B42D-3B9D8D9615EF}" type="parTrans" cxnId="{6B51781D-EDE4-45A2-97EE-F9014B1A23C6}">
      <dgm:prSet/>
      <dgm:spPr/>
      <dgm:t>
        <a:bodyPr/>
        <a:lstStyle/>
        <a:p>
          <a:pPr algn="l"/>
          <a:endParaRPr lang="en-US" sz="1100" b="0">
            <a:solidFill>
              <a:srgbClr val="FFFFFF"/>
            </a:solidFill>
            <a:latin typeface="Arial"/>
            <a:cs typeface="Arial"/>
          </a:endParaRPr>
        </a:p>
      </dgm:t>
    </dgm:pt>
    <dgm:pt modelId="{A112CEE2-A88B-4173-839F-01BE13E1C81A}" type="sibTrans" cxnId="{6B51781D-EDE4-45A2-97EE-F9014B1A23C6}">
      <dgm:prSet/>
      <dgm:spPr/>
      <dgm:t>
        <a:bodyPr/>
        <a:lstStyle/>
        <a:p>
          <a:pPr algn="l"/>
          <a:endParaRPr lang="en-US" sz="1100" b="0">
            <a:solidFill>
              <a:srgbClr val="FFFFFF"/>
            </a:solidFill>
            <a:latin typeface="Arial"/>
            <a:cs typeface="Arial"/>
          </a:endParaRPr>
        </a:p>
      </dgm:t>
    </dgm:pt>
    <dgm:pt modelId="{EF071AC9-A4CC-48E9-9CFE-4EA4E1DD3DD0}">
      <dgm:prSet phldrT="[Text]" custT="1"/>
      <dgm:spPr/>
      <dgm:t>
        <a:bodyPr/>
        <a:lstStyle/>
        <a:p>
          <a:pPr algn="l"/>
          <a:r>
            <a:rPr lang="en-US" sz="1100" b="0" dirty="0" smtClean="0">
              <a:solidFill>
                <a:srgbClr val="FFFFFF"/>
              </a:solidFill>
              <a:latin typeface="Arial"/>
              <a:cs typeface="Arial"/>
            </a:rPr>
            <a:t>3) Global health agencies &amp; NGOs influential in vaccine programs expedite initiatives to ensure prices paid for rotavirus vaccines reflect true manufacturing costs, provide reasonable returns on manufacturers’ investments, and take into account a country’s ability to pay. All countries should report the price of their vaccine to WHO’s V3P Project.</a:t>
          </a:r>
          <a:endParaRPr lang="en-US" sz="1100" b="0" dirty="0">
            <a:solidFill>
              <a:srgbClr val="FFFFFF"/>
            </a:solidFill>
            <a:latin typeface="Arial"/>
            <a:cs typeface="Arial"/>
          </a:endParaRPr>
        </a:p>
      </dgm:t>
    </dgm:pt>
    <dgm:pt modelId="{89BA2156-B940-4DE2-B811-CCBDFEEC7705}" type="parTrans" cxnId="{8E0581C3-CD3F-47E9-955E-FE807E5D3560}">
      <dgm:prSet/>
      <dgm:spPr/>
      <dgm:t>
        <a:bodyPr/>
        <a:lstStyle/>
        <a:p>
          <a:pPr algn="l"/>
          <a:endParaRPr lang="en-US" sz="1100" b="0">
            <a:solidFill>
              <a:srgbClr val="FFFFFF"/>
            </a:solidFill>
            <a:latin typeface="Arial"/>
            <a:cs typeface="Arial"/>
          </a:endParaRPr>
        </a:p>
      </dgm:t>
    </dgm:pt>
    <dgm:pt modelId="{5421DAF1-91F7-4F0C-AC1A-DDC71AD72CB9}" type="sibTrans" cxnId="{8E0581C3-CD3F-47E9-955E-FE807E5D3560}">
      <dgm:prSet/>
      <dgm:spPr/>
      <dgm:t>
        <a:bodyPr/>
        <a:lstStyle/>
        <a:p>
          <a:pPr algn="l"/>
          <a:endParaRPr lang="en-US" sz="1100" b="0">
            <a:solidFill>
              <a:srgbClr val="FFFFFF"/>
            </a:solidFill>
            <a:latin typeface="Arial"/>
            <a:cs typeface="Arial"/>
          </a:endParaRPr>
        </a:p>
      </dgm:t>
    </dgm:pt>
    <dgm:pt modelId="{7CEB94BD-5A41-48DD-9CE7-6F9F998E94D1}">
      <dgm:prSet phldrT="[Text]" custT="1"/>
      <dgm:spPr/>
      <dgm:t>
        <a:bodyPr/>
        <a:lstStyle/>
        <a:p>
          <a:pPr algn="l"/>
          <a:r>
            <a:rPr lang="en-US" sz="1100" b="0" dirty="0" smtClean="0">
              <a:solidFill>
                <a:srgbClr val="FFFFFF"/>
              </a:solidFill>
              <a:latin typeface="Arial"/>
              <a:cs typeface="Arial"/>
            </a:rPr>
            <a:t>4) To ensure integration with existing interventions by GAPPD, national governments should provide training courses to update frontline health workers; and, data should be collected by educational authorities &amp; academia to determine the information being incorporated into health worker curricula. </a:t>
          </a:r>
          <a:endParaRPr lang="en-US" sz="1100" b="0" dirty="0">
            <a:solidFill>
              <a:srgbClr val="FFFFFF"/>
            </a:solidFill>
            <a:latin typeface="Arial"/>
            <a:cs typeface="Arial"/>
          </a:endParaRPr>
        </a:p>
      </dgm:t>
    </dgm:pt>
    <dgm:pt modelId="{8B2E2789-8E0B-4F0C-B77C-D6872E0CD0B6}" type="parTrans" cxnId="{2302DAD9-75BB-426A-ADA8-5FB7EE0F001C}">
      <dgm:prSet/>
      <dgm:spPr/>
      <dgm:t>
        <a:bodyPr/>
        <a:lstStyle/>
        <a:p>
          <a:pPr algn="l"/>
          <a:endParaRPr lang="en-US" sz="1100" b="0">
            <a:solidFill>
              <a:srgbClr val="FFFFFF"/>
            </a:solidFill>
            <a:latin typeface="Arial"/>
            <a:cs typeface="Arial"/>
          </a:endParaRPr>
        </a:p>
      </dgm:t>
    </dgm:pt>
    <dgm:pt modelId="{CA18B992-B31C-4FA5-8025-390F22C33B5A}" type="sibTrans" cxnId="{2302DAD9-75BB-426A-ADA8-5FB7EE0F001C}">
      <dgm:prSet/>
      <dgm:spPr/>
      <dgm:t>
        <a:bodyPr/>
        <a:lstStyle/>
        <a:p>
          <a:pPr algn="l"/>
          <a:endParaRPr lang="en-US" sz="1100" b="0">
            <a:solidFill>
              <a:srgbClr val="FFFFFF"/>
            </a:solidFill>
            <a:latin typeface="Arial"/>
            <a:cs typeface="Arial"/>
          </a:endParaRPr>
        </a:p>
      </dgm:t>
    </dgm:pt>
    <dgm:pt modelId="{3364437D-C346-4003-B960-688CC19281B2}">
      <dgm:prSet phldrT="[Text]" custT="1"/>
      <dgm:spPr/>
      <dgm:t>
        <a:bodyPr/>
        <a:lstStyle/>
        <a:p>
          <a:pPr algn="l"/>
          <a:r>
            <a:rPr lang="en-US" sz="1100" b="0" dirty="0" smtClean="0">
              <a:solidFill>
                <a:srgbClr val="FFFFFF"/>
              </a:solidFill>
              <a:latin typeface="Arial"/>
              <a:cs typeface="Arial"/>
            </a:rPr>
            <a:t>5) National governments, funding agencies, and global health entities should support media &amp; advocacy groups to ensure benefits of rotavirus &amp; other vaccines are conveyed to the public.</a:t>
          </a:r>
          <a:endParaRPr lang="en-US" sz="1100" b="0" dirty="0">
            <a:solidFill>
              <a:srgbClr val="FFFFFF"/>
            </a:solidFill>
            <a:latin typeface="Arial"/>
            <a:cs typeface="Arial"/>
          </a:endParaRPr>
        </a:p>
      </dgm:t>
    </dgm:pt>
    <dgm:pt modelId="{D4F23FC0-15AB-4A74-81E3-A407ABB967C9}" type="parTrans" cxnId="{F7B09487-EE2F-4251-AB98-731EDA97A440}">
      <dgm:prSet/>
      <dgm:spPr/>
      <dgm:t>
        <a:bodyPr/>
        <a:lstStyle/>
        <a:p>
          <a:pPr algn="l"/>
          <a:endParaRPr lang="en-US" sz="1100" b="0">
            <a:solidFill>
              <a:srgbClr val="FFFFFF"/>
            </a:solidFill>
            <a:latin typeface="Arial"/>
            <a:cs typeface="Arial"/>
          </a:endParaRPr>
        </a:p>
      </dgm:t>
    </dgm:pt>
    <dgm:pt modelId="{8C538135-B638-498C-801B-73124410F7F6}" type="sibTrans" cxnId="{F7B09487-EE2F-4251-AB98-731EDA97A440}">
      <dgm:prSet/>
      <dgm:spPr/>
      <dgm:t>
        <a:bodyPr/>
        <a:lstStyle/>
        <a:p>
          <a:pPr algn="l"/>
          <a:endParaRPr lang="en-US" sz="1100" b="0">
            <a:solidFill>
              <a:srgbClr val="FFFFFF"/>
            </a:solidFill>
            <a:latin typeface="Arial"/>
            <a:cs typeface="Arial"/>
          </a:endParaRPr>
        </a:p>
      </dgm:t>
    </dgm:pt>
    <dgm:pt modelId="{29533A35-4E76-4A8C-A6E6-6DF906EAC45F}">
      <dgm:prSet phldrT="[Text]" custT="1"/>
      <dgm:spPr/>
      <dgm:t>
        <a:bodyPr/>
        <a:lstStyle/>
        <a:p>
          <a:pPr algn="l"/>
          <a:r>
            <a:rPr lang="en-US" sz="1100" b="0" dirty="0" smtClean="0">
              <a:solidFill>
                <a:srgbClr val="FFFFFF"/>
              </a:solidFill>
              <a:latin typeface="Arial"/>
              <a:cs typeface="Arial"/>
            </a:rPr>
            <a:t>6) WHO, UNIFEC, and NGOs should collect data to better understand reasons why a number of high-income countries have not yet included rotavirus vaccines in their NIP.</a:t>
          </a:r>
          <a:endParaRPr lang="en-US" sz="1100" b="0" dirty="0">
            <a:solidFill>
              <a:srgbClr val="FFFFFF"/>
            </a:solidFill>
            <a:latin typeface="Arial"/>
            <a:cs typeface="Arial"/>
          </a:endParaRPr>
        </a:p>
      </dgm:t>
    </dgm:pt>
    <dgm:pt modelId="{B19ECD68-61FD-4DB4-9D2A-EE5729856FBB}" type="parTrans" cxnId="{F982A5B7-B561-4DC0-825B-7AFCA4E77EE4}">
      <dgm:prSet/>
      <dgm:spPr/>
      <dgm:t>
        <a:bodyPr/>
        <a:lstStyle/>
        <a:p>
          <a:pPr algn="l"/>
          <a:endParaRPr lang="en-US" sz="1100" b="0">
            <a:solidFill>
              <a:srgbClr val="FFFFFF"/>
            </a:solidFill>
            <a:latin typeface="Arial"/>
            <a:cs typeface="Arial"/>
          </a:endParaRPr>
        </a:p>
      </dgm:t>
    </dgm:pt>
    <dgm:pt modelId="{CF690BBA-5F27-41DE-9EEC-63E11F263622}" type="sibTrans" cxnId="{F982A5B7-B561-4DC0-825B-7AFCA4E77EE4}">
      <dgm:prSet/>
      <dgm:spPr/>
      <dgm:t>
        <a:bodyPr/>
        <a:lstStyle/>
        <a:p>
          <a:pPr algn="l"/>
          <a:endParaRPr lang="en-US" sz="1100" b="0">
            <a:solidFill>
              <a:srgbClr val="FFFFFF"/>
            </a:solidFill>
            <a:latin typeface="Arial"/>
            <a:cs typeface="Arial"/>
          </a:endParaRPr>
        </a:p>
      </dgm:t>
    </dgm:pt>
    <dgm:pt modelId="{EEB2A241-E398-4512-8C98-BBF4CA8AAF4B}" type="pres">
      <dgm:prSet presAssocID="{A45151BD-4335-4B03-8E94-8DBF0634E79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83F3EA86-EFAD-4B2B-A211-B442055CEBC2}" type="pres">
      <dgm:prSet presAssocID="{A45151BD-4335-4B03-8E94-8DBF0634E799}" presName="Name1" presStyleCnt="0"/>
      <dgm:spPr/>
    </dgm:pt>
    <dgm:pt modelId="{0EDE9429-B2D0-4376-9EF5-A1E14ACE1B07}" type="pres">
      <dgm:prSet presAssocID="{A45151BD-4335-4B03-8E94-8DBF0634E799}" presName="cycle" presStyleCnt="0"/>
      <dgm:spPr/>
    </dgm:pt>
    <dgm:pt modelId="{80973ED4-9A1C-4A59-8823-51D3468B4143}" type="pres">
      <dgm:prSet presAssocID="{A45151BD-4335-4B03-8E94-8DBF0634E799}" presName="srcNode" presStyleLbl="node1" presStyleIdx="0" presStyleCnt="6"/>
      <dgm:spPr/>
    </dgm:pt>
    <dgm:pt modelId="{01F6229F-D9AA-48F9-A9E7-BC786D3E821B}" type="pres">
      <dgm:prSet presAssocID="{A45151BD-4335-4B03-8E94-8DBF0634E799}" presName="conn" presStyleLbl="parChTrans1D2" presStyleIdx="0" presStyleCnt="1"/>
      <dgm:spPr/>
      <dgm:t>
        <a:bodyPr/>
        <a:lstStyle/>
        <a:p>
          <a:endParaRPr lang="en-US"/>
        </a:p>
      </dgm:t>
    </dgm:pt>
    <dgm:pt modelId="{00ACA37B-8C9E-4DB1-91C0-E57B7381D30B}" type="pres">
      <dgm:prSet presAssocID="{A45151BD-4335-4B03-8E94-8DBF0634E799}" presName="extraNode" presStyleLbl="node1" presStyleIdx="0" presStyleCnt="6"/>
      <dgm:spPr/>
    </dgm:pt>
    <dgm:pt modelId="{168F3D23-7608-44B4-9FFB-96C3E5D714E2}" type="pres">
      <dgm:prSet presAssocID="{A45151BD-4335-4B03-8E94-8DBF0634E799}" presName="dstNode" presStyleLbl="node1" presStyleIdx="0" presStyleCnt="6"/>
      <dgm:spPr/>
    </dgm:pt>
    <dgm:pt modelId="{5BCC0CC6-47CC-4062-A0F3-10685F28BC28}" type="pres">
      <dgm:prSet presAssocID="{C61E142E-52E2-43C1-A457-A698938E9542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CD060D-8191-445B-BAAB-2DDC53F7A943}" type="pres">
      <dgm:prSet presAssocID="{C61E142E-52E2-43C1-A457-A698938E9542}" presName="accent_1" presStyleCnt="0"/>
      <dgm:spPr/>
    </dgm:pt>
    <dgm:pt modelId="{B597B9D2-DBC8-42D4-965B-7FCD4C14AB83}" type="pres">
      <dgm:prSet presAssocID="{C61E142E-52E2-43C1-A457-A698938E9542}" presName="accentRepeatNode" presStyleLbl="solidFgAcc1" presStyleIdx="0" presStyleCnt="6"/>
      <dgm:spPr/>
    </dgm:pt>
    <dgm:pt modelId="{182B51A0-F1DF-4ED1-8044-48625F58FE36}" type="pres">
      <dgm:prSet presAssocID="{14B667D7-5E37-410E-A500-46C5BB1E161D}" presName="text_2" presStyleLbl="node1" presStyleIdx="1" presStyleCnt="6" custScaleY="1326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09E4D5-7F31-4970-93C2-594BA752353A}" type="pres">
      <dgm:prSet presAssocID="{14B667D7-5E37-410E-A500-46C5BB1E161D}" presName="accent_2" presStyleCnt="0"/>
      <dgm:spPr/>
    </dgm:pt>
    <dgm:pt modelId="{9982ED55-6794-41BB-AB26-59D936003F2F}" type="pres">
      <dgm:prSet presAssocID="{14B667D7-5E37-410E-A500-46C5BB1E161D}" presName="accentRepeatNode" presStyleLbl="solidFgAcc1" presStyleIdx="1" presStyleCnt="6"/>
      <dgm:spPr/>
    </dgm:pt>
    <dgm:pt modelId="{68C80BC1-7AB5-4BA9-B840-86346EDEA8CA}" type="pres">
      <dgm:prSet presAssocID="{EF071AC9-A4CC-48E9-9CFE-4EA4E1DD3DD0}" presName="text_3" presStyleLbl="node1" presStyleIdx="2" presStyleCnt="6" custScaleY="1343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044C54-D12E-4CFD-83C5-34442716D795}" type="pres">
      <dgm:prSet presAssocID="{EF071AC9-A4CC-48E9-9CFE-4EA4E1DD3DD0}" presName="accent_3" presStyleCnt="0"/>
      <dgm:spPr/>
    </dgm:pt>
    <dgm:pt modelId="{5E0FC497-3246-4144-9E3B-2DE8E4234CD9}" type="pres">
      <dgm:prSet presAssocID="{EF071AC9-A4CC-48E9-9CFE-4EA4E1DD3DD0}" presName="accentRepeatNode" presStyleLbl="solidFgAcc1" presStyleIdx="2" presStyleCnt="6"/>
      <dgm:spPr/>
    </dgm:pt>
    <dgm:pt modelId="{B6CA77AC-8F24-45D4-B485-A28182B26EBF}" type="pres">
      <dgm:prSet presAssocID="{7CEB94BD-5A41-48DD-9CE7-6F9F998E94D1}" presName="text_4" presStyleLbl="node1" presStyleIdx="3" presStyleCnt="6" custScaleY="1347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36AC3B-3BDA-45EB-9A9F-24D2A6A42748}" type="pres">
      <dgm:prSet presAssocID="{7CEB94BD-5A41-48DD-9CE7-6F9F998E94D1}" presName="accent_4" presStyleCnt="0"/>
      <dgm:spPr/>
    </dgm:pt>
    <dgm:pt modelId="{193722B1-D0F9-408A-BE02-EBF164B16C2F}" type="pres">
      <dgm:prSet presAssocID="{7CEB94BD-5A41-48DD-9CE7-6F9F998E94D1}" presName="accentRepeatNode" presStyleLbl="solidFgAcc1" presStyleIdx="3" presStyleCnt="6"/>
      <dgm:spPr/>
    </dgm:pt>
    <dgm:pt modelId="{10E14D8D-563A-46DB-B6A3-D7C8F08C3E80}" type="pres">
      <dgm:prSet presAssocID="{3364437D-C346-4003-B960-688CC19281B2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411CBA-AEA6-4FC5-B746-C6A480F2C2B4}" type="pres">
      <dgm:prSet presAssocID="{3364437D-C346-4003-B960-688CC19281B2}" presName="accent_5" presStyleCnt="0"/>
      <dgm:spPr/>
    </dgm:pt>
    <dgm:pt modelId="{FC1D314A-838A-4758-BFE5-10C2B19478CE}" type="pres">
      <dgm:prSet presAssocID="{3364437D-C346-4003-B960-688CC19281B2}" presName="accentRepeatNode" presStyleLbl="solidFgAcc1" presStyleIdx="4" presStyleCnt="6"/>
      <dgm:spPr/>
    </dgm:pt>
    <dgm:pt modelId="{B0FB06C1-34EB-4290-AB3C-4100F71C8FB0}" type="pres">
      <dgm:prSet presAssocID="{29533A35-4E76-4A8C-A6E6-6DF906EAC45F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4FE00F-D357-4F9F-A037-8B9EE1D7B58C}" type="pres">
      <dgm:prSet presAssocID="{29533A35-4E76-4A8C-A6E6-6DF906EAC45F}" presName="accent_6" presStyleCnt="0"/>
      <dgm:spPr/>
    </dgm:pt>
    <dgm:pt modelId="{4B034174-7EEF-46D6-955C-2C51E57D45BE}" type="pres">
      <dgm:prSet presAssocID="{29533A35-4E76-4A8C-A6E6-6DF906EAC45F}" presName="accentRepeatNode" presStyleLbl="solidFgAcc1" presStyleIdx="5" presStyleCnt="6"/>
      <dgm:spPr/>
    </dgm:pt>
  </dgm:ptLst>
  <dgm:cxnLst>
    <dgm:cxn modelId="{44076FEA-D166-449A-ADF4-FCC2DEEA431E}" srcId="{A45151BD-4335-4B03-8E94-8DBF0634E799}" destId="{C61E142E-52E2-43C1-A457-A698938E9542}" srcOrd="0" destOrd="0" parTransId="{E8F9DA89-4EEE-4929-93F1-CADC18CA27A6}" sibTransId="{80A76852-131A-42D9-98F0-78DF22E79F99}"/>
    <dgm:cxn modelId="{F982A5B7-B561-4DC0-825B-7AFCA4E77EE4}" srcId="{A45151BD-4335-4B03-8E94-8DBF0634E799}" destId="{29533A35-4E76-4A8C-A6E6-6DF906EAC45F}" srcOrd="5" destOrd="0" parTransId="{B19ECD68-61FD-4DB4-9D2A-EE5729856FBB}" sibTransId="{CF690BBA-5F27-41DE-9EEC-63E11F263622}"/>
    <dgm:cxn modelId="{377CDB62-C7F4-4212-A430-A2B7BB074EBB}" type="presOf" srcId="{14B667D7-5E37-410E-A500-46C5BB1E161D}" destId="{182B51A0-F1DF-4ED1-8044-48625F58FE36}" srcOrd="0" destOrd="0" presId="urn:microsoft.com/office/officeart/2008/layout/VerticalCurvedList"/>
    <dgm:cxn modelId="{DF22CC65-E76B-4AA5-8A07-71C268EB245D}" type="presOf" srcId="{EF071AC9-A4CC-48E9-9CFE-4EA4E1DD3DD0}" destId="{68C80BC1-7AB5-4BA9-B840-86346EDEA8CA}" srcOrd="0" destOrd="0" presId="urn:microsoft.com/office/officeart/2008/layout/VerticalCurvedList"/>
    <dgm:cxn modelId="{EAF805B6-383E-4A2E-B6B2-93F80DC706A4}" type="presOf" srcId="{7CEB94BD-5A41-48DD-9CE7-6F9F998E94D1}" destId="{B6CA77AC-8F24-45D4-B485-A28182B26EBF}" srcOrd="0" destOrd="0" presId="urn:microsoft.com/office/officeart/2008/layout/VerticalCurvedList"/>
    <dgm:cxn modelId="{8E0581C3-CD3F-47E9-955E-FE807E5D3560}" srcId="{A45151BD-4335-4B03-8E94-8DBF0634E799}" destId="{EF071AC9-A4CC-48E9-9CFE-4EA4E1DD3DD0}" srcOrd="2" destOrd="0" parTransId="{89BA2156-B940-4DE2-B811-CCBDFEEC7705}" sibTransId="{5421DAF1-91F7-4F0C-AC1A-DDC71AD72CB9}"/>
    <dgm:cxn modelId="{2302DAD9-75BB-426A-ADA8-5FB7EE0F001C}" srcId="{A45151BD-4335-4B03-8E94-8DBF0634E799}" destId="{7CEB94BD-5A41-48DD-9CE7-6F9F998E94D1}" srcOrd="3" destOrd="0" parTransId="{8B2E2789-8E0B-4F0C-B77C-D6872E0CD0B6}" sibTransId="{CA18B992-B31C-4FA5-8025-390F22C33B5A}"/>
    <dgm:cxn modelId="{F7B09487-EE2F-4251-AB98-731EDA97A440}" srcId="{A45151BD-4335-4B03-8E94-8DBF0634E799}" destId="{3364437D-C346-4003-B960-688CC19281B2}" srcOrd="4" destOrd="0" parTransId="{D4F23FC0-15AB-4A74-81E3-A407ABB967C9}" sibTransId="{8C538135-B638-498C-801B-73124410F7F6}"/>
    <dgm:cxn modelId="{6B51781D-EDE4-45A2-97EE-F9014B1A23C6}" srcId="{A45151BD-4335-4B03-8E94-8DBF0634E799}" destId="{14B667D7-5E37-410E-A500-46C5BB1E161D}" srcOrd="1" destOrd="0" parTransId="{5427C7A5-E4D8-4CB0-B42D-3B9D8D9615EF}" sibTransId="{A112CEE2-A88B-4173-839F-01BE13E1C81A}"/>
    <dgm:cxn modelId="{288CD55C-AFEC-41B4-9C55-A4415055275D}" type="presOf" srcId="{3364437D-C346-4003-B960-688CC19281B2}" destId="{10E14D8D-563A-46DB-B6A3-D7C8F08C3E80}" srcOrd="0" destOrd="0" presId="urn:microsoft.com/office/officeart/2008/layout/VerticalCurvedList"/>
    <dgm:cxn modelId="{CBD65343-BF73-4B83-B385-09CDC959FFF3}" type="presOf" srcId="{C61E142E-52E2-43C1-A457-A698938E9542}" destId="{5BCC0CC6-47CC-4062-A0F3-10685F28BC28}" srcOrd="0" destOrd="0" presId="urn:microsoft.com/office/officeart/2008/layout/VerticalCurvedList"/>
    <dgm:cxn modelId="{D95972E5-BB90-4F02-B9F0-A1584E10F680}" type="presOf" srcId="{A45151BD-4335-4B03-8E94-8DBF0634E799}" destId="{EEB2A241-E398-4512-8C98-BBF4CA8AAF4B}" srcOrd="0" destOrd="0" presId="urn:microsoft.com/office/officeart/2008/layout/VerticalCurvedList"/>
    <dgm:cxn modelId="{FA56F44E-4039-4C94-8615-FC220161B101}" type="presOf" srcId="{80A76852-131A-42D9-98F0-78DF22E79F99}" destId="{01F6229F-D9AA-48F9-A9E7-BC786D3E821B}" srcOrd="0" destOrd="0" presId="urn:microsoft.com/office/officeart/2008/layout/VerticalCurvedList"/>
    <dgm:cxn modelId="{4A56536F-E889-483A-88A4-602D2AF874D2}" type="presOf" srcId="{29533A35-4E76-4A8C-A6E6-6DF906EAC45F}" destId="{B0FB06C1-34EB-4290-AB3C-4100F71C8FB0}" srcOrd="0" destOrd="0" presId="urn:microsoft.com/office/officeart/2008/layout/VerticalCurvedList"/>
    <dgm:cxn modelId="{A73477BF-7DB8-410F-970A-0CAF580CBE3C}" type="presParOf" srcId="{EEB2A241-E398-4512-8C98-BBF4CA8AAF4B}" destId="{83F3EA86-EFAD-4B2B-A211-B442055CEBC2}" srcOrd="0" destOrd="0" presId="urn:microsoft.com/office/officeart/2008/layout/VerticalCurvedList"/>
    <dgm:cxn modelId="{018B2CBC-EE1B-42D0-8D02-EDEAC97AE3B2}" type="presParOf" srcId="{83F3EA86-EFAD-4B2B-A211-B442055CEBC2}" destId="{0EDE9429-B2D0-4376-9EF5-A1E14ACE1B07}" srcOrd="0" destOrd="0" presId="urn:microsoft.com/office/officeart/2008/layout/VerticalCurvedList"/>
    <dgm:cxn modelId="{F71F483A-13AA-4D8D-AC84-5139B3DA3891}" type="presParOf" srcId="{0EDE9429-B2D0-4376-9EF5-A1E14ACE1B07}" destId="{80973ED4-9A1C-4A59-8823-51D3468B4143}" srcOrd="0" destOrd="0" presId="urn:microsoft.com/office/officeart/2008/layout/VerticalCurvedList"/>
    <dgm:cxn modelId="{2EB006B9-51D3-47BC-8F12-4FF3D3CDE30E}" type="presParOf" srcId="{0EDE9429-B2D0-4376-9EF5-A1E14ACE1B07}" destId="{01F6229F-D9AA-48F9-A9E7-BC786D3E821B}" srcOrd="1" destOrd="0" presId="urn:microsoft.com/office/officeart/2008/layout/VerticalCurvedList"/>
    <dgm:cxn modelId="{E6393F08-D0A2-44B4-8A1C-7E72BC0E8F9C}" type="presParOf" srcId="{0EDE9429-B2D0-4376-9EF5-A1E14ACE1B07}" destId="{00ACA37B-8C9E-4DB1-91C0-E57B7381D30B}" srcOrd="2" destOrd="0" presId="urn:microsoft.com/office/officeart/2008/layout/VerticalCurvedList"/>
    <dgm:cxn modelId="{78878E70-161E-4E1B-BA59-62D36C7AEFF7}" type="presParOf" srcId="{0EDE9429-B2D0-4376-9EF5-A1E14ACE1B07}" destId="{168F3D23-7608-44B4-9FFB-96C3E5D714E2}" srcOrd="3" destOrd="0" presId="urn:microsoft.com/office/officeart/2008/layout/VerticalCurvedList"/>
    <dgm:cxn modelId="{44BBD733-CCCE-48C4-B6FB-F273C64D7A46}" type="presParOf" srcId="{83F3EA86-EFAD-4B2B-A211-B442055CEBC2}" destId="{5BCC0CC6-47CC-4062-A0F3-10685F28BC28}" srcOrd="1" destOrd="0" presId="urn:microsoft.com/office/officeart/2008/layout/VerticalCurvedList"/>
    <dgm:cxn modelId="{54E85A1E-7B8A-414D-A9A9-3F6CD02B0B85}" type="presParOf" srcId="{83F3EA86-EFAD-4B2B-A211-B442055CEBC2}" destId="{09CD060D-8191-445B-BAAB-2DDC53F7A943}" srcOrd="2" destOrd="0" presId="urn:microsoft.com/office/officeart/2008/layout/VerticalCurvedList"/>
    <dgm:cxn modelId="{5C56ED21-8F14-4511-A969-1E2A6EE8C84D}" type="presParOf" srcId="{09CD060D-8191-445B-BAAB-2DDC53F7A943}" destId="{B597B9D2-DBC8-42D4-965B-7FCD4C14AB83}" srcOrd="0" destOrd="0" presId="urn:microsoft.com/office/officeart/2008/layout/VerticalCurvedList"/>
    <dgm:cxn modelId="{1C55FC26-66E5-4E0B-8E23-B34C0BE3871A}" type="presParOf" srcId="{83F3EA86-EFAD-4B2B-A211-B442055CEBC2}" destId="{182B51A0-F1DF-4ED1-8044-48625F58FE36}" srcOrd="3" destOrd="0" presId="urn:microsoft.com/office/officeart/2008/layout/VerticalCurvedList"/>
    <dgm:cxn modelId="{922C8708-A555-4EAC-9F0E-6B3A3AF3D451}" type="presParOf" srcId="{83F3EA86-EFAD-4B2B-A211-B442055CEBC2}" destId="{FC09E4D5-7F31-4970-93C2-594BA752353A}" srcOrd="4" destOrd="0" presId="urn:microsoft.com/office/officeart/2008/layout/VerticalCurvedList"/>
    <dgm:cxn modelId="{0006F023-07AF-4FA5-B10D-F86633990A6A}" type="presParOf" srcId="{FC09E4D5-7F31-4970-93C2-594BA752353A}" destId="{9982ED55-6794-41BB-AB26-59D936003F2F}" srcOrd="0" destOrd="0" presId="urn:microsoft.com/office/officeart/2008/layout/VerticalCurvedList"/>
    <dgm:cxn modelId="{5F6989CC-5A94-4290-88E8-1780996879BC}" type="presParOf" srcId="{83F3EA86-EFAD-4B2B-A211-B442055CEBC2}" destId="{68C80BC1-7AB5-4BA9-B840-86346EDEA8CA}" srcOrd="5" destOrd="0" presId="urn:microsoft.com/office/officeart/2008/layout/VerticalCurvedList"/>
    <dgm:cxn modelId="{6FFAEEBA-D4F0-4DD5-9D18-B3039BE4D075}" type="presParOf" srcId="{83F3EA86-EFAD-4B2B-A211-B442055CEBC2}" destId="{9E044C54-D12E-4CFD-83C5-34442716D795}" srcOrd="6" destOrd="0" presId="urn:microsoft.com/office/officeart/2008/layout/VerticalCurvedList"/>
    <dgm:cxn modelId="{C1D3DDDD-11CD-48FA-A437-C5386D5D1FFB}" type="presParOf" srcId="{9E044C54-D12E-4CFD-83C5-34442716D795}" destId="{5E0FC497-3246-4144-9E3B-2DE8E4234CD9}" srcOrd="0" destOrd="0" presId="urn:microsoft.com/office/officeart/2008/layout/VerticalCurvedList"/>
    <dgm:cxn modelId="{62FE8EE6-F5A9-4399-85B0-70830F24394A}" type="presParOf" srcId="{83F3EA86-EFAD-4B2B-A211-B442055CEBC2}" destId="{B6CA77AC-8F24-45D4-B485-A28182B26EBF}" srcOrd="7" destOrd="0" presId="urn:microsoft.com/office/officeart/2008/layout/VerticalCurvedList"/>
    <dgm:cxn modelId="{5EDE96E6-BFCE-4977-898C-AC8A9E7FB497}" type="presParOf" srcId="{83F3EA86-EFAD-4B2B-A211-B442055CEBC2}" destId="{0D36AC3B-3BDA-45EB-9A9F-24D2A6A42748}" srcOrd="8" destOrd="0" presId="urn:microsoft.com/office/officeart/2008/layout/VerticalCurvedList"/>
    <dgm:cxn modelId="{2AAAC886-FEAA-4D62-9FA8-F06A0DABDAD6}" type="presParOf" srcId="{0D36AC3B-3BDA-45EB-9A9F-24D2A6A42748}" destId="{193722B1-D0F9-408A-BE02-EBF164B16C2F}" srcOrd="0" destOrd="0" presId="urn:microsoft.com/office/officeart/2008/layout/VerticalCurvedList"/>
    <dgm:cxn modelId="{EE99D2CC-EB95-4333-AB0D-BBC716460F11}" type="presParOf" srcId="{83F3EA86-EFAD-4B2B-A211-B442055CEBC2}" destId="{10E14D8D-563A-46DB-B6A3-D7C8F08C3E80}" srcOrd="9" destOrd="0" presId="urn:microsoft.com/office/officeart/2008/layout/VerticalCurvedList"/>
    <dgm:cxn modelId="{D23A3617-9807-481E-A02D-B06AD76331C4}" type="presParOf" srcId="{83F3EA86-EFAD-4B2B-A211-B442055CEBC2}" destId="{AE411CBA-AEA6-4FC5-B746-C6A480F2C2B4}" srcOrd="10" destOrd="0" presId="urn:microsoft.com/office/officeart/2008/layout/VerticalCurvedList"/>
    <dgm:cxn modelId="{7E3EAFCB-AFC5-4702-8398-D0ED3199917A}" type="presParOf" srcId="{AE411CBA-AEA6-4FC5-B746-C6A480F2C2B4}" destId="{FC1D314A-838A-4758-BFE5-10C2B19478CE}" srcOrd="0" destOrd="0" presId="urn:microsoft.com/office/officeart/2008/layout/VerticalCurvedList"/>
    <dgm:cxn modelId="{0F3537EE-7ED8-4FEE-8699-594D1C66D183}" type="presParOf" srcId="{83F3EA86-EFAD-4B2B-A211-B442055CEBC2}" destId="{B0FB06C1-34EB-4290-AB3C-4100F71C8FB0}" srcOrd="11" destOrd="0" presId="urn:microsoft.com/office/officeart/2008/layout/VerticalCurvedList"/>
    <dgm:cxn modelId="{543B0107-3C96-4DFD-9DEC-9E5BEEE74E67}" type="presParOf" srcId="{83F3EA86-EFAD-4B2B-A211-B442055CEBC2}" destId="{1A4FE00F-D357-4F9F-A037-8B9EE1D7B58C}" srcOrd="12" destOrd="0" presId="urn:microsoft.com/office/officeart/2008/layout/VerticalCurvedList"/>
    <dgm:cxn modelId="{AE7FF48F-7344-4668-9005-A32EF914CECB}" type="presParOf" srcId="{1A4FE00F-D357-4F9F-A037-8B9EE1D7B58C}" destId="{4B034174-7EEF-46D6-955C-2C51E57D45B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5151BD-4335-4B03-8E94-8DBF0634E799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61E142E-52E2-43C1-A457-A698938E9542}">
      <dgm:prSet phldrT="[Text]" custT="1"/>
      <dgm:spPr/>
      <dgm:t>
        <a:bodyPr/>
        <a:lstStyle/>
        <a:p>
          <a:pPr algn="l"/>
          <a:r>
            <a:rPr lang="en-US" sz="1200" b="0" dirty="0" smtClean="0">
              <a:latin typeface="Arial"/>
              <a:cs typeface="Arial"/>
            </a:rPr>
            <a:t>1) </a:t>
          </a:r>
          <a:r>
            <a:rPr lang="en-US" sz="1200" b="0" dirty="0" smtClean="0">
              <a:solidFill>
                <a:schemeClr val="bg1"/>
              </a:solidFill>
              <a:latin typeface="Arial"/>
              <a:cs typeface="Arial"/>
            </a:rPr>
            <a:t>Quantify changes in morbidity &amp; mortality from severe diarrheal disease in countries using rotavirus vaccine</a:t>
          </a:r>
          <a:endParaRPr lang="en-US" sz="1200" b="0" dirty="0">
            <a:solidFill>
              <a:schemeClr val="bg1"/>
            </a:solidFill>
            <a:latin typeface="Arial"/>
            <a:cs typeface="Arial"/>
          </a:endParaRPr>
        </a:p>
      </dgm:t>
    </dgm:pt>
    <dgm:pt modelId="{E8F9DA89-4EEE-4929-93F1-CADC18CA27A6}" type="parTrans" cxnId="{44076FEA-D166-449A-ADF4-FCC2DEEA431E}">
      <dgm:prSet/>
      <dgm:spPr/>
      <dgm:t>
        <a:bodyPr/>
        <a:lstStyle/>
        <a:p>
          <a:pPr algn="l"/>
          <a:endParaRPr lang="en-US" sz="1200">
            <a:latin typeface="Arial"/>
            <a:cs typeface="Arial"/>
          </a:endParaRPr>
        </a:p>
      </dgm:t>
    </dgm:pt>
    <dgm:pt modelId="{80A76852-131A-42D9-98F0-78DF22E79F99}" type="sibTrans" cxnId="{44076FEA-D166-449A-ADF4-FCC2DEEA431E}">
      <dgm:prSet/>
      <dgm:spPr/>
      <dgm:t>
        <a:bodyPr/>
        <a:lstStyle/>
        <a:p>
          <a:pPr algn="l"/>
          <a:endParaRPr lang="en-US" sz="1200">
            <a:latin typeface="Arial"/>
            <a:cs typeface="Arial"/>
          </a:endParaRPr>
        </a:p>
      </dgm:t>
    </dgm:pt>
    <dgm:pt modelId="{14B667D7-5E37-410E-A500-46C5BB1E161D}">
      <dgm:prSet phldrT="[Text]" custT="1"/>
      <dgm:spPr/>
      <dgm:t>
        <a:bodyPr/>
        <a:lstStyle/>
        <a:p>
          <a:pPr algn="l"/>
          <a:r>
            <a:rPr lang="en-US" sz="1200" dirty="0" smtClean="0">
              <a:latin typeface="Arial"/>
              <a:cs typeface="Arial"/>
            </a:rPr>
            <a:t>2) Examine effect of vaccination on epidemiology of rotavirus</a:t>
          </a:r>
          <a:endParaRPr lang="en-US" sz="1200" dirty="0">
            <a:latin typeface="Arial"/>
            <a:cs typeface="Arial"/>
          </a:endParaRPr>
        </a:p>
      </dgm:t>
    </dgm:pt>
    <dgm:pt modelId="{5427C7A5-E4D8-4CB0-B42D-3B9D8D9615EF}" type="parTrans" cxnId="{6B51781D-EDE4-45A2-97EE-F9014B1A23C6}">
      <dgm:prSet/>
      <dgm:spPr/>
      <dgm:t>
        <a:bodyPr/>
        <a:lstStyle/>
        <a:p>
          <a:pPr algn="l"/>
          <a:endParaRPr lang="en-US" sz="1200">
            <a:latin typeface="Arial"/>
            <a:cs typeface="Arial"/>
          </a:endParaRPr>
        </a:p>
      </dgm:t>
    </dgm:pt>
    <dgm:pt modelId="{A112CEE2-A88B-4173-839F-01BE13E1C81A}" type="sibTrans" cxnId="{6B51781D-EDE4-45A2-97EE-F9014B1A23C6}">
      <dgm:prSet/>
      <dgm:spPr/>
      <dgm:t>
        <a:bodyPr/>
        <a:lstStyle/>
        <a:p>
          <a:pPr algn="l"/>
          <a:endParaRPr lang="en-US" sz="1200">
            <a:latin typeface="Arial"/>
            <a:cs typeface="Arial"/>
          </a:endParaRPr>
        </a:p>
      </dgm:t>
    </dgm:pt>
    <dgm:pt modelId="{EF071AC9-A4CC-48E9-9CFE-4EA4E1DD3DD0}">
      <dgm:prSet phldrT="[Text]" custT="1"/>
      <dgm:spPr/>
      <dgm:t>
        <a:bodyPr/>
        <a:lstStyle/>
        <a:p>
          <a:pPr algn="l"/>
          <a:r>
            <a:rPr lang="en-US" sz="1200" dirty="0" smtClean="0">
              <a:latin typeface="Arial"/>
              <a:cs typeface="Arial"/>
            </a:rPr>
            <a:t>3) Assess evidence of indirect benefits among unvaccinated children</a:t>
          </a:r>
          <a:endParaRPr lang="en-US" sz="1200" dirty="0">
            <a:latin typeface="Arial"/>
            <a:cs typeface="Arial"/>
          </a:endParaRPr>
        </a:p>
      </dgm:t>
    </dgm:pt>
    <dgm:pt modelId="{89BA2156-B940-4DE2-B811-CCBDFEEC7705}" type="parTrans" cxnId="{8E0581C3-CD3F-47E9-955E-FE807E5D3560}">
      <dgm:prSet/>
      <dgm:spPr/>
      <dgm:t>
        <a:bodyPr/>
        <a:lstStyle/>
        <a:p>
          <a:pPr algn="l"/>
          <a:endParaRPr lang="en-US" sz="1200">
            <a:latin typeface="Arial"/>
            <a:cs typeface="Arial"/>
          </a:endParaRPr>
        </a:p>
      </dgm:t>
    </dgm:pt>
    <dgm:pt modelId="{5421DAF1-91F7-4F0C-AC1A-DDC71AD72CB9}" type="sibTrans" cxnId="{8E0581C3-CD3F-47E9-955E-FE807E5D3560}">
      <dgm:prSet/>
      <dgm:spPr/>
      <dgm:t>
        <a:bodyPr/>
        <a:lstStyle/>
        <a:p>
          <a:pPr algn="l"/>
          <a:endParaRPr lang="en-US" sz="1200">
            <a:latin typeface="Arial"/>
            <a:cs typeface="Arial"/>
          </a:endParaRPr>
        </a:p>
      </dgm:t>
    </dgm:pt>
    <dgm:pt modelId="{7CEB94BD-5A41-48DD-9CE7-6F9F998E94D1}">
      <dgm:prSet phldrT="[Text]" custT="1"/>
      <dgm:spPr/>
      <dgm:t>
        <a:bodyPr/>
        <a:lstStyle/>
        <a:p>
          <a:pPr algn="l"/>
          <a:r>
            <a:rPr lang="en-US" sz="1200" b="0" dirty="0" smtClean="0">
              <a:solidFill>
                <a:schemeClr val="bg1"/>
              </a:solidFill>
              <a:latin typeface="Arial"/>
              <a:cs typeface="Arial"/>
            </a:rPr>
            <a:t>4) Perform long-term monitoring to assess possible changes in ecology of circulating strains after vaccine implementation</a:t>
          </a:r>
          <a:endParaRPr lang="en-US" sz="1200" b="0" dirty="0">
            <a:solidFill>
              <a:schemeClr val="bg1"/>
            </a:solidFill>
            <a:latin typeface="Arial"/>
            <a:cs typeface="Arial"/>
          </a:endParaRPr>
        </a:p>
      </dgm:t>
    </dgm:pt>
    <dgm:pt modelId="{8B2E2789-8E0B-4F0C-B77C-D6872E0CD0B6}" type="parTrans" cxnId="{2302DAD9-75BB-426A-ADA8-5FB7EE0F001C}">
      <dgm:prSet/>
      <dgm:spPr/>
      <dgm:t>
        <a:bodyPr/>
        <a:lstStyle/>
        <a:p>
          <a:pPr algn="l"/>
          <a:endParaRPr lang="en-US" sz="1200">
            <a:latin typeface="Arial"/>
            <a:cs typeface="Arial"/>
          </a:endParaRPr>
        </a:p>
      </dgm:t>
    </dgm:pt>
    <dgm:pt modelId="{CA18B992-B31C-4FA5-8025-390F22C33B5A}" type="sibTrans" cxnId="{2302DAD9-75BB-426A-ADA8-5FB7EE0F001C}">
      <dgm:prSet/>
      <dgm:spPr/>
      <dgm:t>
        <a:bodyPr/>
        <a:lstStyle/>
        <a:p>
          <a:pPr algn="l"/>
          <a:endParaRPr lang="en-US" sz="1200">
            <a:latin typeface="Arial"/>
            <a:cs typeface="Arial"/>
          </a:endParaRPr>
        </a:p>
      </dgm:t>
    </dgm:pt>
    <dgm:pt modelId="{3364437D-C346-4003-B960-688CC19281B2}">
      <dgm:prSet phldrT="[Text]" custT="1"/>
      <dgm:spPr/>
      <dgm:t>
        <a:bodyPr/>
        <a:lstStyle/>
        <a:p>
          <a:pPr algn="l"/>
          <a:r>
            <a:rPr lang="en-US" sz="1200" b="0" dirty="0" smtClean="0">
              <a:solidFill>
                <a:schemeClr val="bg1"/>
              </a:solidFill>
              <a:latin typeface="Arial"/>
              <a:cs typeface="Arial"/>
            </a:rPr>
            <a:t>5) Assess effectiveness of vaccination beyond one year of age &amp; against circulating strains</a:t>
          </a:r>
          <a:endParaRPr lang="en-US" sz="1200" b="0" dirty="0">
            <a:solidFill>
              <a:schemeClr val="bg1"/>
            </a:solidFill>
            <a:latin typeface="Arial"/>
            <a:cs typeface="Arial"/>
          </a:endParaRPr>
        </a:p>
      </dgm:t>
    </dgm:pt>
    <dgm:pt modelId="{D4F23FC0-15AB-4A74-81E3-A407ABB967C9}" type="parTrans" cxnId="{F7B09487-EE2F-4251-AB98-731EDA97A440}">
      <dgm:prSet/>
      <dgm:spPr/>
      <dgm:t>
        <a:bodyPr/>
        <a:lstStyle/>
        <a:p>
          <a:pPr algn="l"/>
          <a:endParaRPr lang="en-US" sz="1200">
            <a:latin typeface="Arial"/>
            <a:cs typeface="Arial"/>
          </a:endParaRPr>
        </a:p>
      </dgm:t>
    </dgm:pt>
    <dgm:pt modelId="{8C538135-B638-498C-801B-73124410F7F6}" type="sibTrans" cxnId="{F7B09487-EE2F-4251-AB98-731EDA97A440}">
      <dgm:prSet/>
      <dgm:spPr/>
      <dgm:t>
        <a:bodyPr/>
        <a:lstStyle/>
        <a:p>
          <a:pPr algn="l"/>
          <a:endParaRPr lang="en-US" sz="1200">
            <a:latin typeface="Arial"/>
            <a:cs typeface="Arial"/>
          </a:endParaRPr>
        </a:p>
      </dgm:t>
    </dgm:pt>
    <dgm:pt modelId="{29533A35-4E76-4A8C-A6E6-6DF906EAC45F}">
      <dgm:prSet phldrT="[Text]" custT="1"/>
      <dgm:spPr/>
      <dgm:t>
        <a:bodyPr/>
        <a:lstStyle/>
        <a:p>
          <a:pPr algn="l"/>
          <a:r>
            <a:rPr lang="en-US" sz="1200" b="0" dirty="0" smtClean="0">
              <a:solidFill>
                <a:schemeClr val="bg1"/>
              </a:solidFill>
              <a:latin typeface="Arial"/>
              <a:cs typeface="Arial"/>
            </a:rPr>
            <a:t>6) Examine vaccine safety with respect to intussusception in targeted settings &amp; assess identified risks in the context of vaccine benefits</a:t>
          </a:r>
          <a:endParaRPr lang="en-US" sz="1200" b="0" dirty="0">
            <a:solidFill>
              <a:schemeClr val="bg1"/>
            </a:solidFill>
            <a:latin typeface="Arial"/>
            <a:cs typeface="Arial"/>
          </a:endParaRPr>
        </a:p>
      </dgm:t>
    </dgm:pt>
    <dgm:pt modelId="{B19ECD68-61FD-4DB4-9D2A-EE5729856FBB}" type="parTrans" cxnId="{F982A5B7-B561-4DC0-825B-7AFCA4E77EE4}">
      <dgm:prSet/>
      <dgm:spPr/>
      <dgm:t>
        <a:bodyPr/>
        <a:lstStyle/>
        <a:p>
          <a:pPr algn="l"/>
          <a:endParaRPr lang="en-US" sz="1200">
            <a:latin typeface="Arial"/>
            <a:cs typeface="Arial"/>
          </a:endParaRPr>
        </a:p>
      </dgm:t>
    </dgm:pt>
    <dgm:pt modelId="{CF690BBA-5F27-41DE-9EEC-63E11F263622}" type="sibTrans" cxnId="{F982A5B7-B561-4DC0-825B-7AFCA4E77EE4}">
      <dgm:prSet/>
      <dgm:spPr/>
      <dgm:t>
        <a:bodyPr/>
        <a:lstStyle/>
        <a:p>
          <a:pPr algn="l"/>
          <a:endParaRPr lang="en-US" sz="1200">
            <a:latin typeface="Arial"/>
            <a:cs typeface="Arial"/>
          </a:endParaRPr>
        </a:p>
      </dgm:t>
    </dgm:pt>
    <dgm:pt modelId="{EEB2A241-E398-4512-8C98-BBF4CA8AAF4B}" type="pres">
      <dgm:prSet presAssocID="{A45151BD-4335-4B03-8E94-8DBF0634E79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83F3EA86-EFAD-4B2B-A211-B442055CEBC2}" type="pres">
      <dgm:prSet presAssocID="{A45151BD-4335-4B03-8E94-8DBF0634E799}" presName="Name1" presStyleCnt="0"/>
      <dgm:spPr/>
    </dgm:pt>
    <dgm:pt modelId="{0EDE9429-B2D0-4376-9EF5-A1E14ACE1B07}" type="pres">
      <dgm:prSet presAssocID="{A45151BD-4335-4B03-8E94-8DBF0634E799}" presName="cycle" presStyleCnt="0"/>
      <dgm:spPr/>
    </dgm:pt>
    <dgm:pt modelId="{80973ED4-9A1C-4A59-8823-51D3468B4143}" type="pres">
      <dgm:prSet presAssocID="{A45151BD-4335-4B03-8E94-8DBF0634E799}" presName="srcNode" presStyleLbl="node1" presStyleIdx="0" presStyleCnt="6"/>
      <dgm:spPr/>
    </dgm:pt>
    <dgm:pt modelId="{01F6229F-D9AA-48F9-A9E7-BC786D3E821B}" type="pres">
      <dgm:prSet presAssocID="{A45151BD-4335-4B03-8E94-8DBF0634E799}" presName="conn" presStyleLbl="parChTrans1D2" presStyleIdx="0" presStyleCnt="1"/>
      <dgm:spPr/>
      <dgm:t>
        <a:bodyPr/>
        <a:lstStyle/>
        <a:p>
          <a:endParaRPr lang="en-US"/>
        </a:p>
      </dgm:t>
    </dgm:pt>
    <dgm:pt modelId="{00ACA37B-8C9E-4DB1-91C0-E57B7381D30B}" type="pres">
      <dgm:prSet presAssocID="{A45151BD-4335-4B03-8E94-8DBF0634E799}" presName="extraNode" presStyleLbl="node1" presStyleIdx="0" presStyleCnt="6"/>
      <dgm:spPr/>
    </dgm:pt>
    <dgm:pt modelId="{168F3D23-7608-44B4-9FFB-96C3E5D714E2}" type="pres">
      <dgm:prSet presAssocID="{A45151BD-4335-4B03-8E94-8DBF0634E799}" presName="dstNode" presStyleLbl="node1" presStyleIdx="0" presStyleCnt="6"/>
      <dgm:spPr/>
    </dgm:pt>
    <dgm:pt modelId="{5BCC0CC6-47CC-4062-A0F3-10685F28BC28}" type="pres">
      <dgm:prSet presAssocID="{C61E142E-52E2-43C1-A457-A698938E9542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CD060D-8191-445B-BAAB-2DDC53F7A943}" type="pres">
      <dgm:prSet presAssocID="{C61E142E-52E2-43C1-A457-A698938E9542}" presName="accent_1" presStyleCnt="0"/>
      <dgm:spPr/>
    </dgm:pt>
    <dgm:pt modelId="{B597B9D2-DBC8-42D4-965B-7FCD4C14AB83}" type="pres">
      <dgm:prSet presAssocID="{C61E142E-52E2-43C1-A457-A698938E9542}" presName="accentRepeatNode" presStyleLbl="solidFgAcc1" presStyleIdx="0" presStyleCnt="6"/>
      <dgm:spPr/>
    </dgm:pt>
    <dgm:pt modelId="{182B51A0-F1DF-4ED1-8044-48625F58FE36}" type="pres">
      <dgm:prSet presAssocID="{14B667D7-5E37-410E-A500-46C5BB1E161D}" presName="text_2" presStyleLbl="node1" presStyleIdx="1" presStyleCnt="6" custScaleY="1326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09E4D5-7F31-4970-93C2-594BA752353A}" type="pres">
      <dgm:prSet presAssocID="{14B667D7-5E37-410E-A500-46C5BB1E161D}" presName="accent_2" presStyleCnt="0"/>
      <dgm:spPr/>
    </dgm:pt>
    <dgm:pt modelId="{9982ED55-6794-41BB-AB26-59D936003F2F}" type="pres">
      <dgm:prSet presAssocID="{14B667D7-5E37-410E-A500-46C5BB1E161D}" presName="accentRepeatNode" presStyleLbl="solidFgAcc1" presStyleIdx="1" presStyleCnt="6"/>
      <dgm:spPr/>
    </dgm:pt>
    <dgm:pt modelId="{68C80BC1-7AB5-4BA9-B840-86346EDEA8CA}" type="pres">
      <dgm:prSet presAssocID="{EF071AC9-A4CC-48E9-9CFE-4EA4E1DD3DD0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044C54-D12E-4CFD-83C5-34442716D795}" type="pres">
      <dgm:prSet presAssocID="{EF071AC9-A4CC-48E9-9CFE-4EA4E1DD3DD0}" presName="accent_3" presStyleCnt="0"/>
      <dgm:spPr/>
    </dgm:pt>
    <dgm:pt modelId="{5E0FC497-3246-4144-9E3B-2DE8E4234CD9}" type="pres">
      <dgm:prSet presAssocID="{EF071AC9-A4CC-48E9-9CFE-4EA4E1DD3DD0}" presName="accentRepeatNode" presStyleLbl="solidFgAcc1" presStyleIdx="2" presStyleCnt="6"/>
      <dgm:spPr/>
    </dgm:pt>
    <dgm:pt modelId="{B6CA77AC-8F24-45D4-B485-A28182B26EBF}" type="pres">
      <dgm:prSet presAssocID="{7CEB94BD-5A41-48DD-9CE7-6F9F998E94D1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36AC3B-3BDA-45EB-9A9F-24D2A6A42748}" type="pres">
      <dgm:prSet presAssocID="{7CEB94BD-5A41-48DD-9CE7-6F9F998E94D1}" presName="accent_4" presStyleCnt="0"/>
      <dgm:spPr/>
    </dgm:pt>
    <dgm:pt modelId="{193722B1-D0F9-408A-BE02-EBF164B16C2F}" type="pres">
      <dgm:prSet presAssocID="{7CEB94BD-5A41-48DD-9CE7-6F9F998E94D1}" presName="accentRepeatNode" presStyleLbl="solidFgAcc1" presStyleIdx="3" presStyleCnt="6"/>
      <dgm:spPr/>
    </dgm:pt>
    <dgm:pt modelId="{10E14D8D-563A-46DB-B6A3-D7C8F08C3E80}" type="pres">
      <dgm:prSet presAssocID="{3364437D-C346-4003-B960-688CC19281B2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411CBA-AEA6-4FC5-B746-C6A480F2C2B4}" type="pres">
      <dgm:prSet presAssocID="{3364437D-C346-4003-B960-688CC19281B2}" presName="accent_5" presStyleCnt="0"/>
      <dgm:spPr/>
    </dgm:pt>
    <dgm:pt modelId="{FC1D314A-838A-4758-BFE5-10C2B19478CE}" type="pres">
      <dgm:prSet presAssocID="{3364437D-C346-4003-B960-688CC19281B2}" presName="accentRepeatNode" presStyleLbl="solidFgAcc1" presStyleIdx="4" presStyleCnt="6"/>
      <dgm:spPr/>
    </dgm:pt>
    <dgm:pt modelId="{B0FB06C1-34EB-4290-AB3C-4100F71C8FB0}" type="pres">
      <dgm:prSet presAssocID="{29533A35-4E76-4A8C-A6E6-6DF906EAC45F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4FE00F-D357-4F9F-A037-8B9EE1D7B58C}" type="pres">
      <dgm:prSet presAssocID="{29533A35-4E76-4A8C-A6E6-6DF906EAC45F}" presName="accent_6" presStyleCnt="0"/>
      <dgm:spPr/>
    </dgm:pt>
    <dgm:pt modelId="{4B034174-7EEF-46D6-955C-2C51E57D45BE}" type="pres">
      <dgm:prSet presAssocID="{29533A35-4E76-4A8C-A6E6-6DF906EAC45F}" presName="accentRepeatNode" presStyleLbl="solidFgAcc1" presStyleIdx="5" presStyleCnt="6"/>
      <dgm:spPr/>
    </dgm:pt>
  </dgm:ptLst>
  <dgm:cxnLst>
    <dgm:cxn modelId="{D912060F-FC85-46C6-BD96-D260BCEDA24A}" type="presOf" srcId="{14B667D7-5E37-410E-A500-46C5BB1E161D}" destId="{182B51A0-F1DF-4ED1-8044-48625F58FE36}" srcOrd="0" destOrd="0" presId="urn:microsoft.com/office/officeart/2008/layout/VerticalCurvedList"/>
    <dgm:cxn modelId="{B6AA5400-9BB8-4817-9F8B-361FDEBEF58D}" type="presOf" srcId="{A45151BD-4335-4B03-8E94-8DBF0634E799}" destId="{EEB2A241-E398-4512-8C98-BBF4CA8AAF4B}" srcOrd="0" destOrd="0" presId="urn:microsoft.com/office/officeart/2008/layout/VerticalCurvedList"/>
    <dgm:cxn modelId="{F982A5B7-B561-4DC0-825B-7AFCA4E77EE4}" srcId="{A45151BD-4335-4B03-8E94-8DBF0634E799}" destId="{29533A35-4E76-4A8C-A6E6-6DF906EAC45F}" srcOrd="5" destOrd="0" parTransId="{B19ECD68-61FD-4DB4-9D2A-EE5729856FBB}" sibTransId="{CF690BBA-5F27-41DE-9EEC-63E11F263622}"/>
    <dgm:cxn modelId="{6B51781D-EDE4-45A2-97EE-F9014B1A23C6}" srcId="{A45151BD-4335-4B03-8E94-8DBF0634E799}" destId="{14B667D7-5E37-410E-A500-46C5BB1E161D}" srcOrd="1" destOrd="0" parTransId="{5427C7A5-E4D8-4CB0-B42D-3B9D8D9615EF}" sibTransId="{A112CEE2-A88B-4173-839F-01BE13E1C81A}"/>
    <dgm:cxn modelId="{8E0581C3-CD3F-47E9-955E-FE807E5D3560}" srcId="{A45151BD-4335-4B03-8E94-8DBF0634E799}" destId="{EF071AC9-A4CC-48E9-9CFE-4EA4E1DD3DD0}" srcOrd="2" destOrd="0" parTransId="{89BA2156-B940-4DE2-B811-CCBDFEEC7705}" sibTransId="{5421DAF1-91F7-4F0C-AC1A-DDC71AD72CB9}"/>
    <dgm:cxn modelId="{3B69CFBB-61D4-416A-981D-3553B9D75B39}" type="presOf" srcId="{EF071AC9-A4CC-48E9-9CFE-4EA4E1DD3DD0}" destId="{68C80BC1-7AB5-4BA9-B840-86346EDEA8CA}" srcOrd="0" destOrd="0" presId="urn:microsoft.com/office/officeart/2008/layout/VerticalCurvedList"/>
    <dgm:cxn modelId="{861BA016-873F-4FFE-87A5-0C6869803FE1}" type="presOf" srcId="{3364437D-C346-4003-B960-688CC19281B2}" destId="{10E14D8D-563A-46DB-B6A3-D7C8F08C3E80}" srcOrd="0" destOrd="0" presId="urn:microsoft.com/office/officeart/2008/layout/VerticalCurvedList"/>
    <dgm:cxn modelId="{CD80768A-FF6A-4DFE-8099-413432D34007}" type="presOf" srcId="{80A76852-131A-42D9-98F0-78DF22E79F99}" destId="{01F6229F-D9AA-48F9-A9E7-BC786D3E821B}" srcOrd="0" destOrd="0" presId="urn:microsoft.com/office/officeart/2008/layout/VerticalCurvedList"/>
    <dgm:cxn modelId="{2302DAD9-75BB-426A-ADA8-5FB7EE0F001C}" srcId="{A45151BD-4335-4B03-8E94-8DBF0634E799}" destId="{7CEB94BD-5A41-48DD-9CE7-6F9F998E94D1}" srcOrd="3" destOrd="0" parTransId="{8B2E2789-8E0B-4F0C-B77C-D6872E0CD0B6}" sibTransId="{CA18B992-B31C-4FA5-8025-390F22C33B5A}"/>
    <dgm:cxn modelId="{24DF4FBA-E779-42B4-867F-A8284BE85DE1}" type="presOf" srcId="{29533A35-4E76-4A8C-A6E6-6DF906EAC45F}" destId="{B0FB06C1-34EB-4290-AB3C-4100F71C8FB0}" srcOrd="0" destOrd="0" presId="urn:microsoft.com/office/officeart/2008/layout/VerticalCurvedList"/>
    <dgm:cxn modelId="{A6BC9CAE-1A12-44E5-B8C7-4AB04352D5DC}" type="presOf" srcId="{7CEB94BD-5A41-48DD-9CE7-6F9F998E94D1}" destId="{B6CA77AC-8F24-45D4-B485-A28182B26EBF}" srcOrd="0" destOrd="0" presId="urn:microsoft.com/office/officeart/2008/layout/VerticalCurvedList"/>
    <dgm:cxn modelId="{44076FEA-D166-449A-ADF4-FCC2DEEA431E}" srcId="{A45151BD-4335-4B03-8E94-8DBF0634E799}" destId="{C61E142E-52E2-43C1-A457-A698938E9542}" srcOrd="0" destOrd="0" parTransId="{E8F9DA89-4EEE-4929-93F1-CADC18CA27A6}" sibTransId="{80A76852-131A-42D9-98F0-78DF22E79F99}"/>
    <dgm:cxn modelId="{F7B09487-EE2F-4251-AB98-731EDA97A440}" srcId="{A45151BD-4335-4B03-8E94-8DBF0634E799}" destId="{3364437D-C346-4003-B960-688CC19281B2}" srcOrd="4" destOrd="0" parTransId="{D4F23FC0-15AB-4A74-81E3-A407ABB967C9}" sibTransId="{8C538135-B638-498C-801B-73124410F7F6}"/>
    <dgm:cxn modelId="{809BA80C-4EF5-4B19-949B-1336533ABDD7}" type="presOf" srcId="{C61E142E-52E2-43C1-A457-A698938E9542}" destId="{5BCC0CC6-47CC-4062-A0F3-10685F28BC28}" srcOrd="0" destOrd="0" presId="urn:microsoft.com/office/officeart/2008/layout/VerticalCurvedList"/>
    <dgm:cxn modelId="{427A79AB-21A8-4B7B-A5CA-D649B2FC3714}" type="presParOf" srcId="{EEB2A241-E398-4512-8C98-BBF4CA8AAF4B}" destId="{83F3EA86-EFAD-4B2B-A211-B442055CEBC2}" srcOrd="0" destOrd="0" presId="urn:microsoft.com/office/officeart/2008/layout/VerticalCurvedList"/>
    <dgm:cxn modelId="{731EC5BD-6A45-4112-AE47-97A4E93972DC}" type="presParOf" srcId="{83F3EA86-EFAD-4B2B-A211-B442055CEBC2}" destId="{0EDE9429-B2D0-4376-9EF5-A1E14ACE1B07}" srcOrd="0" destOrd="0" presId="urn:microsoft.com/office/officeart/2008/layout/VerticalCurvedList"/>
    <dgm:cxn modelId="{3B9D00E1-50A6-4675-82E8-74863AD6817A}" type="presParOf" srcId="{0EDE9429-B2D0-4376-9EF5-A1E14ACE1B07}" destId="{80973ED4-9A1C-4A59-8823-51D3468B4143}" srcOrd="0" destOrd="0" presId="urn:microsoft.com/office/officeart/2008/layout/VerticalCurvedList"/>
    <dgm:cxn modelId="{C24BF519-36D3-4E2E-BC4A-FE9233DB90F8}" type="presParOf" srcId="{0EDE9429-B2D0-4376-9EF5-A1E14ACE1B07}" destId="{01F6229F-D9AA-48F9-A9E7-BC786D3E821B}" srcOrd="1" destOrd="0" presId="urn:microsoft.com/office/officeart/2008/layout/VerticalCurvedList"/>
    <dgm:cxn modelId="{E1AB16F9-BDEF-4A01-A01E-DC504AB70997}" type="presParOf" srcId="{0EDE9429-B2D0-4376-9EF5-A1E14ACE1B07}" destId="{00ACA37B-8C9E-4DB1-91C0-E57B7381D30B}" srcOrd="2" destOrd="0" presId="urn:microsoft.com/office/officeart/2008/layout/VerticalCurvedList"/>
    <dgm:cxn modelId="{ACE72403-FC68-47C5-B1C0-F13D7F3C7C11}" type="presParOf" srcId="{0EDE9429-B2D0-4376-9EF5-A1E14ACE1B07}" destId="{168F3D23-7608-44B4-9FFB-96C3E5D714E2}" srcOrd="3" destOrd="0" presId="urn:microsoft.com/office/officeart/2008/layout/VerticalCurvedList"/>
    <dgm:cxn modelId="{87EA4DB7-E7C3-4BCF-9C12-B8E4603B2AB7}" type="presParOf" srcId="{83F3EA86-EFAD-4B2B-A211-B442055CEBC2}" destId="{5BCC0CC6-47CC-4062-A0F3-10685F28BC28}" srcOrd="1" destOrd="0" presId="urn:microsoft.com/office/officeart/2008/layout/VerticalCurvedList"/>
    <dgm:cxn modelId="{FF0587DE-0D39-4EC1-ADBB-67B49B3E7FB2}" type="presParOf" srcId="{83F3EA86-EFAD-4B2B-A211-B442055CEBC2}" destId="{09CD060D-8191-445B-BAAB-2DDC53F7A943}" srcOrd="2" destOrd="0" presId="urn:microsoft.com/office/officeart/2008/layout/VerticalCurvedList"/>
    <dgm:cxn modelId="{03E63C51-DADE-497C-8982-F685A69D598B}" type="presParOf" srcId="{09CD060D-8191-445B-BAAB-2DDC53F7A943}" destId="{B597B9D2-DBC8-42D4-965B-7FCD4C14AB83}" srcOrd="0" destOrd="0" presId="urn:microsoft.com/office/officeart/2008/layout/VerticalCurvedList"/>
    <dgm:cxn modelId="{B0F26C7A-15AC-4B0C-9E98-4327CAB4ABA3}" type="presParOf" srcId="{83F3EA86-EFAD-4B2B-A211-B442055CEBC2}" destId="{182B51A0-F1DF-4ED1-8044-48625F58FE36}" srcOrd="3" destOrd="0" presId="urn:microsoft.com/office/officeart/2008/layout/VerticalCurvedList"/>
    <dgm:cxn modelId="{8A774E31-5BEE-4E9E-B405-7F7D72AF9C4C}" type="presParOf" srcId="{83F3EA86-EFAD-4B2B-A211-B442055CEBC2}" destId="{FC09E4D5-7F31-4970-93C2-594BA752353A}" srcOrd="4" destOrd="0" presId="urn:microsoft.com/office/officeart/2008/layout/VerticalCurvedList"/>
    <dgm:cxn modelId="{754027A0-E7D7-426E-842D-89CF8AFD932F}" type="presParOf" srcId="{FC09E4D5-7F31-4970-93C2-594BA752353A}" destId="{9982ED55-6794-41BB-AB26-59D936003F2F}" srcOrd="0" destOrd="0" presId="urn:microsoft.com/office/officeart/2008/layout/VerticalCurvedList"/>
    <dgm:cxn modelId="{247CF80B-35FD-4724-9980-B40209265AEB}" type="presParOf" srcId="{83F3EA86-EFAD-4B2B-A211-B442055CEBC2}" destId="{68C80BC1-7AB5-4BA9-B840-86346EDEA8CA}" srcOrd="5" destOrd="0" presId="urn:microsoft.com/office/officeart/2008/layout/VerticalCurvedList"/>
    <dgm:cxn modelId="{B366B9EE-C22F-4FCE-8BEE-F62225DF1C00}" type="presParOf" srcId="{83F3EA86-EFAD-4B2B-A211-B442055CEBC2}" destId="{9E044C54-D12E-4CFD-83C5-34442716D795}" srcOrd="6" destOrd="0" presId="urn:microsoft.com/office/officeart/2008/layout/VerticalCurvedList"/>
    <dgm:cxn modelId="{195AD809-B19F-45BA-8774-DB2DD5169A15}" type="presParOf" srcId="{9E044C54-D12E-4CFD-83C5-34442716D795}" destId="{5E0FC497-3246-4144-9E3B-2DE8E4234CD9}" srcOrd="0" destOrd="0" presId="urn:microsoft.com/office/officeart/2008/layout/VerticalCurvedList"/>
    <dgm:cxn modelId="{3E637418-5B5D-4B89-A978-2B1AB421A933}" type="presParOf" srcId="{83F3EA86-EFAD-4B2B-A211-B442055CEBC2}" destId="{B6CA77AC-8F24-45D4-B485-A28182B26EBF}" srcOrd="7" destOrd="0" presId="urn:microsoft.com/office/officeart/2008/layout/VerticalCurvedList"/>
    <dgm:cxn modelId="{15BDBB6F-D6FF-4764-BA79-C71B15682C01}" type="presParOf" srcId="{83F3EA86-EFAD-4B2B-A211-B442055CEBC2}" destId="{0D36AC3B-3BDA-45EB-9A9F-24D2A6A42748}" srcOrd="8" destOrd="0" presId="urn:microsoft.com/office/officeart/2008/layout/VerticalCurvedList"/>
    <dgm:cxn modelId="{861F9417-08D5-42A7-A775-709C32217A44}" type="presParOf" srcId="{0D36AC3B-3BDA-45EB-9A9F-24D2A6A42748}" destId="{193722B1-D0F9-408A-BE02-EBF164B16C2F}" srcOrd="0" destOrd="0" presId="urn:microsoft.com/office/officeart/2008/layout/VerticalCurvedList"/>
    <dgm:cxn modelId="{B845EDED-610D-49FD-89AA-FC12B96FF015}" type="presParOf" srcId="{83F3EA86-EFAD-4B2B-A211-B442055CEBC2}" destId="{10E14D8D-563A-46DB-B6A3-D7C8F08C3E80}" srcOrd="9" destOrd="0" presId="urn:microsoft.com/office/officeart/2008/layout/VerticalCurvedList"/>
    <dgm:cxn modelId="{02E1CF5C-B8F3-4073-84B6-D2B6CEB3374F}" type="presParOf" srcId="{83F3EA86-EFAD-4B2B-A211-B442055CEBC2}" destId="{AE411CBA-AEA6-4FC5-B746-C6A480F2C2B4}" srcOrd="10" destOrd="0" presId="urn:microsoft.com/office/officeart/2008/layout/VerticalCurvedList"/>
    <dgm:cxn modelId="{DA4F394D-3AEF-4820-A94A-2919E2BE9C0F}" type="presParOf" srcId="{AE411CBA-AEA6-4FC5-B746-C6A480F2C2B4}" destId="{FC1D314A-838A-4758-BFE5-10C2B19478CE}" srcOrd="0" destOrd="0" presId="urn:microsoft.com/office/officeart/2008/layout/VerticalCurvedList"/>
    <dgm:cxn modelId="{47E83CA3-37EC-4607-BA84-F8245C3CAC03}" type="presParOf" srcId="{83F3EA86-EFAD-4B2B-A211-B442055CEBC2}" destId="{B0FB06C1-34EB-4290-AB3C-4100F71C8FB0}" srcOrd="11" destOrd="0" presId="urn:microsoft.com/office/officeart/2008/layout/VerticalCurvedList"/>
    <dgm:cxn modelId="{143DFA17-F244-4C7D-AB52-3D24F43489CB}" type="presParOf" srcId="{83F3EA86-EFAD-4B2B-A211-B442055CEBC2}" destId="{1A4FE00F-D357-4F9F-A037-8B9EE1D7B58C}" srcOrd="12" destOrd="0" presId="urn:microsoft.com/office/officeart/2008/layout/VerticalCurvedList"/>
    <dgm:cxn modelId="{FEF8DB31-9D53-4A8E-8B0B-12C71FF92EA2}" type="presParOf" srcId="{1A4FE00F-D357-4F9F-A037-8B9EE1D7B58C}" destId="{4B034174-7EEF-46D6-955C-2C51E57D45B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45151BD-4335-4B03-8E94-8DBF0634E799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61E142E-52E2-43C1-A457-A698938E9542}">
      <dgm:prSet phldrT="[Text]" custT="1"/>
      <dgm:spPr/>
      <dgm:t>
        <a:bodyPr/>
        <a:lstStyle/>
        <a:p>
          <a:pPr algn="l"/>
          <a:r>
            <a:rPr lang="en-US" sz="1400" b="0" dirty="0" smtClean="0">
              <a:latin typeface="Arial"/>
              <a:cs typeface="Arial"/>
            </a:rPr>
            <a:t>1) </a:t>
          </a:r>
          <a:r>
            <a:rPr lang="en-US" sz="1400" b="0" dirty="0" smtClean="0">
              <a:solidFill>
                <a:schemeClr val="bg1"/>
              </a:solidFill>
              <a:latin typeface="Arial"/>
              <a:cs typeface="Arial"/>
            </a:rPr>
            <a:t>Assess possible interference of oral polio vaccine, breastfeeding, and gut microbiome and/or intestinal enteropathy on vaccine effectiveness</a:t>
          </a:r>
          <a:endParaRPr lang="en-US" sz="1400" b="0" dirty="0">
            <a:solidFill>
              <a:schemeClr val="bg1"/>
            </a:solidFill>
            <a:latin typeface="Arial"/>
            <a:cs typeface="Arial"/>
          </a:endParaRPr>
        </a:p>
      </dgm:t>
    </dgm:pt>
    <dgm:pt modelId="{E8F9DA89-4EEE-4929-93F1-CADC18CA27A6}" type="parTrans" cxnId="{44076FEA-D166-449A-ADF4-FCC2DEEA431E}">
      <dgm:prSet/>
      <dgm:spPr/>
      <dgm:t>
        <a:bodyPr/>
        <a:lstStyle/>
        <a:p>
          <a:pPr algn="l"/>
          <a:endParaRPr lang="en-US" sz="1400">
            <a:latin typeface="Arial"/>
            <a:cs typeface="Arial"/>
          </a:endParaRPr>
        </a:p>
      </dgm:t>
    </dgm:pt>
    <dgm:pt modelId="{80A76852-131A-42D9-98F0-78DF22E79F99}" type="sibTrans" cxnId="{44076FEA-D166-449A-ADF4-FCC2DEEA431E}">
      <dgm:prSet/>
      <dgm:spPr/>
      <dgm:t>
        <a:bodyPr/>
        <a:lstStyle/>
        <a:p>
          <a:pPr algn="l"/>
          <a:endParaRPr lang="en-US" sz="1400">
            <a:latin typeface="Arial"/>
            <a:cs typeface="Arial"/>
          </a:endParaRPr>
        </a:p>
      </dgm:t>
    </dgm:pt>
    <dgm:pt modelId="{14B667D7-5E37-410E-A500-46C5BB1E161D}">
      <dgm:prSet phldrT="[Text]" custT="1"/>
      <dgm:spPr/>
      <dgm:t>
        <a:bodyPr/>
        <a:lstStyle/>
        <a:p>
          <a:pPr algn="l"/>
          <a:r>
            <a:rPr lang="en-US" sz="1400" dirty="0" smtClean="0">
              <a:latin typeface="Arial"/>
              <a:cs typeface="Arial"/>
            </a:rPr>
            <a:t>2) Investigate regional differences in vaccine impact related to genetic differences and specific immunological characteristics of circulating strains</a:t>
          </a:r>
          <a:endParaRPr lang="en-US" sz="1400" dirty="0">
            <a:latin typeface="Arial"/>
            <a:cs typeface="Arial"/>
          </a:endParaRPr>
        </a:p>
      </dgm:t>
    </dgm:pt>
    <dgm:pt modelId="{5427C7A5-E4D8-4CB0-B42D-3B9D8D9615EF}" type="parTrans" cxnId="{6B51781D-EDE4-45A2-97EE-F9014B1A23C6}">
      <dgm:prSet/>
      <dgm:spPr/>
      <dgm:t>
        <a:bodyPr/>
        <a:lstStyle/>
        <a:p>
          <a:pPr algn="l"/>
          <a:endParaRPr lang="en-US" sz="1400">
            <a:latin typeface="Arial"/>
            <a:cs typeface="Arial"/>
          </a:endParaRPr>
        </a:p>
      </dgm:t>
    </dgm:pt>
    <dgm:pt modelId="{A112CEE2-A88B-4173-839F-01BE13E1C81A}" type="sibTrans" cxnId="{6B51781D-EDE4-45A2-97EE-F9014B1A23C6}">
      <dgm:prSet/>
      <dgm:spPr/>
      <dgm:t>
        <a:bodyPr/>
        <a:lstStyle/>
        <a:p>
          <a:pPr algn="l"/>
          <a:endParaRPr lang="en-US" sz="1400">
            <a:latin typeface="Arial"/>
            <a:cs typeface="Arial"/>
          </a:endParaRPr>
        </a:p>
      </dgm:t>
    </dgm:pt>
    <dgm:pt modelId="{EF071AC9-A4CC-48E9-9CFE-4EA4E1DD3DD0}">
      <dgm:prSet phldrT="[Text]" custT="1"/>
      <dgm:spPr/>
      <dgm:t>
        <a:bodyPr/>
        <a:lstStyle/>
        <a:p>
          <a:pPr algn="l"/>
          <a:r>
            <a:rPr lang="en-US" sz="1400" dirty="0" smtClean="0">
              <a:latin typeface="Arial"/>
              <a:cs typeface="Arial"/>
            </a:rPr>
            <a:t>3) Examine effect of different vaccine schedules on vaccine performance</a:t>
          </a:r>
          <a:endParaRPr lang="en-US" sz="1400" dirty="0">
            <a:latin typeface="Arial"/>
            <a:cs typeface="Arial"/>
          </a:endParaRPr>
        </a:p>
      </dgm:t>
    </dgm:pt>
    <dgm:pt modelId="{89BA2156-B940-4DE2-B811-CCBDFEEC7705}" type="parTrans" cxnId="{8E0581C3-CD3F-47E9-955E-FE807E5D3560}">
      <dgm:prSet/>
      <dgm:spPr/>
      <dgm:t>
        <a:bodyPr/>
        <a:lstStyle/>
        <a:p>
          <a:pPr algn="l"/>
          <a:endParaRPr lang="en-US" sz="1400">
            <a:latin typeface="Arial"/>
            <a:cs typeface="Arial"/>
          </a:endParaRPr>
        </a:p>
      </dgm:t>
    </dgm:pt>
    <dgm:pt modelId="{5421DAF1-91F7-4F0C-AC1A-DDC71AD72CB9}" type="sibTrans" cxnId="{8E0581C3-CD3F-47E9-955E-FE807E5D3560}">
      <dgm:prSet/>
      <dgm:spPr/>
      <dgm:t>
        <a:bodyPr/>
        <a:lstStyle/>
        <a:p>
          <a:pPr algn="l"/>
          <a:endParaRPr lang="en-US" sz="1400">
            <a:latin typeface="Arial"/>
            <a:cs typeface="Arial"/>
          </a:endParaRPr>
        </a:p>
      </dgm:t>
    </dgm:pt>
    <dgm:pt modelId="{EEB2A241-E398-4512-8C98-BBF4CA8AAF4B}" type="pres">
      <dgm:prSet presAssocID="{A45151BD-4335-4B03-8E94-8DBF0634E79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83F3EA86-EFAD-4B2B-A211-B442055CEBC2}" type="pres">
      <dgm:prSet presAssocID="{A45151BD-4335-4B03-8E94-8DBF0634E799}" presName="Name1" presStyleCnt="0"/>
      <dgm:spPr/>
    </dgm:pt>
    <dgm:pt modelId="{0EDE9429-B2D0-4376-9EF5-A1E14ACE1B07}" type="pres">
      <dgm:prSet presAssocID="{A45151BD-4335-4B03-8E94-8DBF0634E799}" presName="cycle" presStyleCnt="0"/>
      <dgm:spPr/>
    </dgm:pt>
    <dgm:pt modelId="{80973ED4-9A1C-4A59-8823-51D3468B4143}" type="pres">
      <dgm:prSet presAssocID="{A45151BD-4335-4B03-8E94-8DBF0634E799}" presName="srcNode" presStyleLbl="node1" presStyleIdx="0" presStyleCnt="3"/>
      <dgm:spPr/>
    </dgm:pt>
    <dgm:pt modelId="{01F6229F-D9AA-48F9-A9E7-BC786D3E821B}" type="pres">
      <dgm:prSet presAssocID="{A45151BD-4335-4B03-8E94-8DBF0634E799}" presName="conn" presStyleLbl="parChTrans1D2" presStyleIdx="0" presStyleCnt="1"/>
      <dgm:spPr/>
      <dgm:t>
        <a:bodyPr/>
        <a:lstStyle/>
        <a:p>
          <a:endParaRPr lang="en-US"/>
        </a:p>
      </dgm:t>
    </dgm:pt>
    <dgm:pt modelId="{00ACA37B-8C9E-4DB1-91C0-E57B7381D30B}" type="pres">
      <dgm:prSet presAssocID="{A45151BD-4335-4B03-8E94-8DBF0634E799}" presName="extraNode" presStyleLbl="node1" presStyleIdx="0" presStyleCnt="3"/>
      <dgm:spPr/>
    </dgm:pt>
    <dgm:pt modelId="{168F3D23-7608-44B4-9FFB-96C3E5D714E2}" type="pres">
      <dgm:prSet presAssocID="{A45151BD-4335-4B03-8E94-8DBF0634E799}" presName="dstNode" presStyleLbl="node1" presStyleIdx="0" presStyleCnt="3"/>
      <dgm:spPr/>
    </dgm:pt>
    <dgm:pt modelId="{5BCC0CC6-47CC-4062-A0F3-10685F28BC28}" type="pres">
      <dgm:prSet presAssocID="{C61E142E-52E2-43C1-A457-A698938E9542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CD060D-8191-445B-BAAB-2DDC53F7A943}" type="pres">
      <dgm:prSet presAssocID="{C61E142E-52E2-43C1-A457-A698938E9542}" presName="accent_1" presStyleCnt="0"/>
      <dgm:spPr/>
    </dgm:pt>
    <dgm:pt modelId="{B597B9D2-DBC8-42D4-965B-7FCD4C14AB83}" type="pres">
      <dgm:prSet presAssocID="{C61E142E-52E2-43C1-A457-A698938E9542}" presName="accentRepeatNode" presStyleLbl="solidFgAcc1" presStyleIdx="0" presStyleCnt="3"/>
      <dgm:spPr/>
    </dgm:pt>
    <dgm:pt modelId="{182B51A0-F1DF-4ED1-8044-48625F58FE36}" type="pres">
      <dgm:prSet presAssocID="{14B667D7-5E37-410E-A500-46C5BB1E161D}" presName="text_2" presStyleLbl="node1" presStyleIdx="1" presStyleCnt="3" custScaleY="1326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09E4D5-7F31-4970-93C2-594BA752353A}" type="pres">
      <dgm:prSet presAssocID="{14B667D7-5E37-410E-A500-46C5BB1E161D}" presName="accent_2" presStyleCnt="0"/>
      <dgm:spPr/>
    </dgm:pt>
    <dgm:pt modelId="{9982ED55-6794-41BB-AB26-59D936003F2F}" type="pres">
      <dgm:prSet presAssocID="{14B667D7-5E37-410E-A500-46C5BB1E161D}" presName="accentRepeatNode" presStyleLbl="solidFgAcc1" presStyleIdx="1" presStyleCnt="3"/>
      <dgm:spPr/>
    </dgm:pt>
    <dgm:pt modelId="{68C80BC1-7AB5-4BA9-B840-86346EDEA8CA}" type="pres">
      <dgm:prSet presAssocID="{EF071AC9-A4CC-48E9-9CFE-4EA4E1DD3DD0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044C54-D12E-4CFD-83C5-34442716D795}" type="pres">
      <dgm:prSet presAssocID="{EF071AC9-A4CC-48E9-9CFE-4EA4E1DD3DD0}" presName="accent_3" presStyleCnt="0"/>
      <dgm:spPr/>
    </dgm:pt>
    <dgm:pt modelId="{5E0FC497-3246-4144-9E3B-2DE8E4234CD9}" type="pres">
      <dgm:prSet presAssocID="{EF071AC9-A4CC-48E9-9CFE-4EA4E1DD3DD0}" presName="accentRepeatNode" presStyleLbl="solidFgAcc1" presStyleIdx="2" presStyleCnt="3"/>
      <dgm:spPr/>
    </dgm:pt>
  </dgm:ptLst>
  <dgm:cxnLst>
    <dgm:cxn modelId="{BEA73717-EC65-4693-A71D-A5A595473B59}" type="presOf" srcId="{14B667D7-5E37-410E-A500-46C5BB1E161D}" destId="{182B51A0-F1DF-4ED1-8044-48625F58FE36}" srcOrd="0" destOrd="0" presId="urn:microsoft.com/office/officeart/2008/layout/VerticalCurvedList"/>
    <dgm:cxn modelId="{44076FEA-D166-449A-ADF4-FCC2DEEA431E}" srcId="{A45151BD-4335-4B03-8E94-8DBF0634E799}" destId="{C61E142E-52E2-43C1-A457-A698938E9542}" srcOrd="0" destOrd="0" parTransId="{E8F9DA89-4EEE-4929-93F1-CADC18CA27A6}" sibTransId="{80A76852-131A-42D9-98F0-78DF22E79F99}"/>
    <dgm:cxn modelId="{7B10DC56-F7BE-484D-96D6-51453997D363}" type="presOf" srcId="{A45151BD-4335-4B03-8E94-8DBF0634E799}" destId="{EEB2A241-E398-4512-8C98-BBF4CA8AAF4B}" srcOrd="0" destOrd="0" presId="urn:microsoft.com/office/officeart/2008/layout/VerticalCurvedList"/>
    <dgm:cxn modelId="{B8D71F84-D6A9-4DF5-BFBA-CCA85C456FB9}" type="presOf" srcId="{C61E142E-52E2-43C1-A457-A698938E9542}" destId="{5BCC0CC6-47CC-4062-A0F3-10685F28BC28}" srcOrd="0" destOrd="0" presId="urn:microsoft.com/office/officeart/2008/layout/VerticalCurvedList"/>
    <dgm:cxn modelId="{04FB075D-AA26-4CA5-B037-65835A84EEB8}" type="presOf" srcId="{80A76852-131A-42D9-98F0-78DF22E79F99}" destId="{01F6229F-D9AA-48F9-A9E7-BC786D3E821B}" srcOrd="0" destOrd="0" presId="urn:microsoft.com/office/officeart/2008/layout/VerticalCurvedList"/>
    <dgm:cxn modelId="{00E3CEAD-8C88-451A-BF18-421075B9C10F}" type="presOf" srcId="{EF071AC9-A4CC-48E9-9CFE-4EA4E1DD3DD0}" destId="{68C80BC1-7AB5-4BA9-B840-86346EDEA8CA}" srcOrd="0" destOrd="0" presId="urn:microsoft.com/office/officeart/2008/layout/VerticalCurvedList"/>
    <dgm:cxn modelId="{8E0581C3-CD3F-47E9-955E-FE807E5D3560}" srcId="{A45151BD-4335-4B03-8E94-8DBF0634E799}" destId="{EF071AC9-A4CC-48E9-9CFE-4EA4E1DD3DD0}" srcOrd="2" destOrd="0" parTransId="{89BA2156-B940-4DE2-B811-CCBDFEEC7705}" sibTransId="{5421DAF1-91F7-4F0C-AC1A-DDC71AD72CB9}"/>
    <dgm:cxn modelId="{6B51781D-EDE4-45A2-97EE-F9014B1A23C6}" srcId="{A45151BD-4335-4B03-8E94-8DBF0634E799}" destId="{14B667D7-5E37-410E-A500-46C5BB1E161D}" srcOrd="1" destOrd="0" parTransId="{5427C7A5-E4D8-4CB0-B42D-3B9D8D9615EF}" sibTransId="{A112CEE2-A88B-4173-839F-01BE13E1C81A}"/>
    <dgm:cxn modelId="{59831940-D4EE-45A6-A20A-3B5B5CCA1F45}" type="presParOf" srcId="{EEB2A241-E398-4512-8C98-BBF4CA8AAF4B}" destId="{83F3EA86-EFAD-4B2B-A211-B442055CEBC2}" srcOrd="0" destOrd="0" presId="urn:microsoft.com/office/officeart/2008/layout/VerticalCurvedList"/>
    <dgm:cxn modelId="{17B1D492-8816-4C78-967F-23BCBF6160A1}" type="presParOf" srcId="{83F3EA86-EFAD-4B2B-A211-B442055CEBC2}" destId="{0EDE9429-B2D0-4376-9EF5-A1E14ACE1B07}" srcOrd="0" destOrd="0" presId="urn:microsoft.com/office/officeart/2008/layout/VerticalCurvedList"/>
    <dgm:cxn modelId="{CB160FFF-18D9-4633-9E33-79694C35A4A0}" type="presParOf" srcId="{0EDE9429-B2D0-4376-9EF5-A1E14ACE1B07}" destId="{80973ED4-9A1C-4A59-8823-51D3468B4143}" srcOrd="0" destOrd="0" presId="urn:microsoft.com/office/officeart/2008/layout/VerticalCurvedList"/>
    <dgm:cxn modelId="{3FCB0C47-1979-4603-894E-35A72F77B6D6}" type="presParOf" srcId="{0EDE9429-B2D0-4376-9EF5-A1E14ACE1B07}" destId="{01F6229F-D9AA-48F9-A9E7-BC786D3E821B}" srcOrd="1" destOrd="0" presId="urn:microsoft.com/office/officeart/2008/layout/VerticalCurvedList"/>
    <dgm:cxn modelId="{B7E62127-A429-4259-92FA-5A556BDBDF12}" type="presParOf" srcId="{0EDE9429-B2D0-4376-9EF5-A1E14ACE1B07}" destId="{00ACA37B-8C9E-4DB1-91C0-E57B7381D30B}" srcOrd="2" destOrd="0" presId="urn:microsoft.com/office/officeart/2008/layout/VerticalCurvedList"/>
    <dgm:cxn modelId="{C706175A-67E6-4897-A732-9D0C8DAE3CD4}" type="presParOf" srcId="{0EDE9429-B2D0-4376-9EF5-A1E14ACE1B07}" destId="{168F3D23-7608-44B4-9FFB-96C3E5D714E2}" srcOrd="3" destOrd="0" presId="urn:microsoft.com/office/officeart/2008/layout/VerticalCurvedList"/>
    <dgm:cxn modelId="{82FCEC6F-1060-47DF-92C5-F5FBEE8D011A}" type="presParOf" srcId="{83F3EA86-EFAD-4B2B-A211-B442055CEBC2}" destId="{5BCC0CC6-47CC-4062-A0F3-10685F28BC28}" srcOrd="1" destOrd="0" presId="urn:microsoft.com/office/officeart/2008/layout/VerticalCurvedList"/>
    <dgm:cxn modelId="{290CC7CE-D845-4C7D-9BC8-1949DEDAFE58}" type="presParOf" srcId="{83F3EA86-EFAD-4B2B-A211-B442055CEBC2}" destId="{09CD060D-8191-445B-BAAB-2DDC53F7A943}" srcOrd="2" destOrd="0" presId="urn:microsoft.com/office/officeart/2008/layout/VerticalCurvedList"/>
    <dgm:cxn modelId="{B03F2CDB-9DA9-4314-9745-83B8CC54888A}" type="presParOf" srcId="{09CD060D-8191-445B-BAAB-2DDC53F7A943}" destId="{B597B9D2-DBC8-42D4-965B-7FCD4C14AB83}" srcOrd="0" destOrd="0" presId="urn:microsoft.com/office/officeart/2008/layout/VerticalCurvedList"/>
    <dgm:cxn modelId="{F460FD8F-95FE-445D-9DEA-52DEE5B736C1}" type="presParOf" srcId="{83F3EA86-EFAD-4B2B-A211-B442055CEBC2}" destId="{182B51A0-F1DF-4ED1-8044-48625F58FE36}" srcOrd="3" destOrd="0" presId="urn:microsoft.com/office/officeart/2008/layout/VerticalCurvedList"/>
    <dgm:cxn modelId="{EC4967EC-5E58-4C48-90DF-5764094D33F6}" type="presParOf" srcId="{83F3EA86-EFAD-4B2B-A211-B442055CEBC2}" destId="{FC09E4D5-7F31-4970-93C2-594BA752353A}" srcOrd="4" destOrd="0" presId="urn:microsoft.com/office/officeart/2008/layout/VerticalCurvedList"/>
    <dgm:cxn modelId="{2DAF66F2-89B7-4CCF-B05A-0DF00A228602}" type="presParOf" srcId="{FC09E4D5-7F31-4970-93C2-594BA752353A}" destId="{9982ED55-6794-41BB-AB26-59D936003F2F}" srcOrd="0" destOrd="0" presId="urn:microsoft.com/office/officeart/2008/layout/VerticalCurvedList"/>
    <dgm:cxn modelId="{A2E5D142-FFFD-4DDF-8151-7AD450731EF3}" type="presParOf" srcId="{83F3EA86-EFAD-4B2B-A211-B442055CEBC2}" destId="{68C80BC1-7AB5-4BA9-B840-86346EDEA8CA}" srcOrd="5" destOrd="0" presId="urn:microsoft.com/office/officeart/2008/layout/VerticalCurvedList"/>
    <dgm:cxn modelId="{CC1C65BD-E146-4CA3-BABE-899953B572A7}" type="presParOf" srcId="{83F3EA86-EFAD-4B2B-A211-B442055CEBC2}" destId="{9E044C54-D12E-4CFD-83C5-34442716D795}" srcOrd="6" destOrd="0" presId="urn:microsoft.com/office/officeart/2008/layout/VerticalCurvedList"/>
    <dgm:cxn modelId="{52EB96AA-CF46-4710-BAFF-1203058E6978}" type="presParOf" srcId="{9E044C54-D12E-4CFD-83C5-34442716D795}" destId="{5E0FC497-3246-4144-9E3B-2DE8E4234CD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45151BD-4335-4B03-8E94-8DBF0634E799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61E142E-52E2-43C1-A457-A698938E9542}">
      <dgm:prSet phldrT="[Text]" custT="1"/>
      <dgm:spPr/>
      <dgm:t>
        <a:bodyPr/>
        <a:lstStyle/>
        <a:p>
          <a:pPr algn="l"/>
          <a:r>
            <a:rPr lang="en-US" sz="1400" b="0" dirty="0" smtClean="0"/>
            <a:t>1) </a:t>
          </a:r>
          <a:r>
            <a:rPr lang="en-US" sz="1400" b="0" dirty="0" smtClean="0">
              <a:solidFill>
                <a:schemeClr val="bg1"/>
              </a:solidFill>
            </a:rPr>
            <a:t>Pursue development of non-live oral vaccines and birth dose of live oral vaccine that may overcome come interference observed in low-income countries</a:t>
          </a:r>
          <a:endParaRPr lang="en-US" sz="1400" b="0" dirty="0">
            <a:solidFill>
              <a:schemeClr val="bg1"/>
            </a:solidFill>
          </a:endParaRPr>
        </a:p>
      </dgm:t>
    </dgm:pt>
    <dgm:pt modelId="{E8F9DA89-4EEE-4929-93F1-CADC18CA27A6}" type="parTrans" cxnId="{44076FEA-D166-449A-ADF4-FCC2DEEA431E}">
      <dgm:prSet/>
      <dgm:spPr/>
      <dgm:t>
        <a:bodyPr/>
        <a:lstStyle/>
        <a:p>
          <a:pPr algn="l"/>
          <a:endParaRPr lang="en-US" sz="1400"/>
        </a:p>
      </dgm:t>
    </dgm:pt>
    <dgm:pt modelId="{80A76852-131A-42D9-98F0-78DF22E79F99}" type="sibTrans" cxnId="{44076FEA-D166-449A-ADF4-FCC2DEEA431E}">
      <dgm:prSet/>
      <dgm:spPr/>
      <dgm:t>
        <a:bodyPr/>
        <a:lstStyle/>
        <a:p>
          <a:pPr algn="l"/>
          <a:endParaRPr lang="en-US" sz="1400"/>
        </a:p>
      </dgm:t>
    </dgm:pt>
    <dgm:pt modelId="{14B667D7-5E37-410E-A500-46C5BB1E161D}">
      <dgm:prSet phldrT="[Text]" custT="1"/>
      <dgm:spPr/>
      <dgm:t>
        <a:bodyPr/>
        <a:lstStyle/>
        <a:p>
          <a:pPr algn="l"/>
          <a:r>
            <a:rPr lang="en-US" sz="1400" dirty="0" smtClean="0"/>
            <a:t>2) Explore the mechanism of immunologic protection for rotavirus infection/disease to help identify correlates of protection to facilitate vaccine testing</a:t>
          </a:r>
          <a:endParaRPr lang="en-US" sz="1400" dirty="0"/>
        </a:p>
      </dgm:t>
    </dgm:pt>
    <dgm:pt modelId="{5427C7A5-E4D8-4CB0-B42D-3B9D8D9615EF}" type="parTrans" cxnId="{6B51781D-EDE4-45A2-97EE-F9014B1A23C6}">
      <dgm:prSet/>
      <dgm:spPr/>
      <dgm:t>
        <a:bodyPr/>
        <a:lstStyle/>
        <a:p>
          <a:pPr algn="l"/>
          <a:endParaRPr lang="en-US" sz="1400"/>
        </a:p>
      </dgm:t>
    </dgm:pt>
    <dgm:pt modelId="{A112CEE2-A88B-4173-839F-01BE13E1C81A}" type="sibTrans" cxnId="{6B51781D-EDE4-45A2-97EE-F9014B1A23C6}">
      <dgm:prSet/>
      <dgm:spPr/>
      <dgm:t>
        <a:bodyPr/>
        <a:lstStyle/>
        <a:p>
          <a:pPr algn="l"/>
          <a:endParaRPr lang="en-US" sz="1400"/>
        </a:p>
      </dgm:t>
    </dgm:pt>
    <dgm:pt modelId="{EF071AC9-A4CC-48E9-9CFE-4EA4E1DD3DD0}">
      <dgm:prSet phldrT="[Text]" custT="1"/>
      <dgm:spPr/>
      <dgm:t>
        <a:bodyPr/>
        <a:lstStyle/>
        <a:p>
          <a:pPr algn="l"/>
          <a:r>
            <a:rPr lang="en-US" sz="1400" dirty="0" smtClean="0"/>
            <a:t>3) Develop formulations and packaging that requires less cold chain space or can even be outside the cold chain</a:t>
          </a:r>
          <a:endParaRPr lang="en-US" sz="1400" dirty="0"/>
        </a:p>
      </dgm:t>
    </dgm:pt>
    <dgm:pt modelId="{89BA2156-B940-4DE2-B811-CCBDFEEC7705}" type="parTrans" cxnId="{8E0581C3-CD3F-47E9-955E-FE807E5D3560}">
      <dgm:prSet/>
      <dgm:spPr/>
      <dgm:t>
        <a:bodyPr/>
        <a:lstStyle/>
        <a:p>
          <a:pPr algn="l"/>
          <a:endParaRPr lang="en-US" sz="1400"/>
        </a:p>
      </dgm:t>
    </dgm:pt>
    <dgm:pt modelId="{5421DAF1-91F7-4F0C-AC1A-DDC71AD72CB9}" type="sibTrans" cxnId="{8E0581C3-CD3F-47E9-955E-FE807E5D3560}">
      <dgm:prSet/>
      <dgm:spPr/>
      <dgm:t>
        <a:bodyPr/>
        <a:lstStyle/>
        <a:p>
          <a:pPr algn="l"/>
          <a:endParaRPr lang="en-US" sz="1400"/>
        </a:p>
      </dgm:t>
    </dgm:pt>
    <dgm:pt modelId="{46B734F4-738B-43F0-A5DF-F2782FD47344}">
      <dgm:prSet phldrT="[Text]" custT="1"/>
      <dgm:spPr/>
      <dgm:t>
        <a:bodyPr/>
        <a:lstStyle/>
        <a:p>
          <a:pPr algn="l"/>
          <a:r>
            <a:rPr lang="en-US" sz="1400" dirty="0" smtClean="0"/>
            <a:t>4) Explore impact of live oral rotavirus vaccines on non-specific effects of vaccination</a:t>
          </a:r>
          <a:endParaRPr lang="en-US" sz="1400" dirty="0"/>
        </a:p>
      </dgm:t>
    </dgm:pt>
    <dgm:pt modelId="{D2EBF0A7-D6E5-4E2C-82CB-53C1B7EE6909}" type="parTrans" cxnId="{1166A2DB-FDEC-405B-9B6D-423A1A9780FA}">
      <dgm:prSet/>
      <dgm:spPr/>
      <dgm:t>
        <a:bodyPr/>
        <a:lstStyle/>
        <a:p>
          <a:pPr algn="l"/>
          <a:endParaRPr lang="en-US" sz="1600"/>
        </a:p>
      </dgm:t>
    </dgm:pt>
    <dgm:pt modelId="{D3ACDA5D-C3B4-475B-A2C0-4719AC26ECE9}" type="sibTrans" cxnId="{1166A2DB-FDEC-405B-9B6D-423A1A9780FA}">
      <dgm:prSet/>
      <dgm:spPr/>
      <dgm:t>
        <a:bodyPr/>
        <a:lstStyle/>
        <a:p>
          <a:pPr algn="l"/>
          <a:endParaRPr lang="en-US" sz="1600"/>
        </a:p>
      </dgm:t>
    </dgm:pt>
    <dgm:pt modelId="{EEB2A241-E398-4512-8C98-BBF4CA8AAF4B}" type="pres">
      <dgm:prSet presAssocID="{A45151BD-4335-4B03-8E94-8DBF0634E79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83F3EA86-EFAD-4B2B-A211-B442055CEBC2}" type="pres">
      <dgm:prSet presAssocID="{A45151BD-4335-4B03-8E94-8DBF0634E799}" presName="Name1" presStyleCnt="0"/>
      <dgm:spPr/>
    </dgm:pt>
    <dgm:pt modelId="{0EDE9429-B2D0-4376-9EF5-A1E14ACE1B07}" type="pres">
      <dgm:prSet presAssocID="{A45151BD-4335-4B03-8E94-8DBF0634E799}" presName="cycle" presStyleCnt="0"/>
      <dgm:spPr/>
    </dgm:pt>
    <dgm:pt modelId="{80973ED4-9A1C-4A59-8823-51D3468B4143}" type="pres">
      <dgm:prSet presAssocID="{A45151BD-4335-4B03-8E94-8DBF0634E799}" presName="srcNode" presStyleLbl="node1" presStyleIdx="0" presStyleCnt="4"/>
      <dgm:spPr/>
    </dgm:pt>
    <dgm:pt modelId="{01F6229F-D9AA-48F9-A9E7-BC786D3E821B}" type="pres">
      <dgm:prSet presAssocID="{A45151BD-4335-4B03-8E94-8DBF0634E799}" presName="conn" presStyleLbl="parChTrans1D2" presStyleIdx="0" presStyleCnt="1"/>
      <dgm:spPr/>
      <dgm:t>
        <a:bodyPr/>
        <a:lstStyle/>
        <a:p>
          <a:endParaRPr lang="en-US"/>
        </a:p>
      </dgm:t>
    </dgm:pt>
    <dgm:pt modelId="{00ACA37B-8C9E-4DB1-91C0-E57B7381D30B}" type="pres">
      <dgm:prSet presAssocID="{A45151BD-4335-4B03-8E94-8DBF0634E799}" presName="extraNode" presStyleLbl="node1" presStyleIdx="0" presStyleCnt="4"/>
      <dgm:spPr/>
    </dgm:pt>
    <dgm:pt modelId="{168F3D23-7608-44B4-9FFB-96C3E5D714E2}" type="pres">
      <dgm:prSet presAssocID="{A45151BD-4335-4B03-8E94-8DBF0634E799}" presName="dstNode" presStyleLbl="node1" presStyleIdx="0" presStyleCnt="4"/>
      <dgm:spPr/>
    </dgm:pt>
    <dgm:pt modelId="{5BCC0CC6-47CC-4062-A0F3-10685F28BC28}" type="pres">
      <dgm:prSet presAssocID="{C61E142E-52E2-43C1-A457-A698938E9542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CD060D-8191-445B-BAAB-2DDC53F7A943}" type="pres">
      <dgm:prSet presAssocID="{C61E142E-52E2-43C1-A457-A698938E9542}" presName="accent_1" presStyleCnt="0"/>
      <dgm:spPr/>
    </dgm:pt>
    <dgm:pt modelId="{B597B9D2-DBC8-42D4-965B-7FCD4C14AB83}" type="pres">
      <dgm:prSet presAssocID="{C61E142E-52E2-43C1-A457-A698938E9542}" presName="accentRepeatNode" presStyleLbl="solidFgAcc1" presStyleIdx="0" presStyleCnt="4"/>
      <dgm:spPr/>
    </dgm:pt>
    <dgm:pt modelId="{182B51A0-F1DF-4ED1-8044-48625F58FE36}" type="pres">
      <dgm:prSet presAssocID="{14B667D7-5E37-410E-A500-46C5BB1E161D}" presName="text_2" presStyleLbl="node1" presStyleIdx="1" presStyleCnt="4" custScaleY="1326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09E4D5-7F31-4970-93C2-594BA752353A}" type="pres">
      <dgm:prSet presAssocID="{14B667D7-5E37-410E-A500-46C5BB1E161D}" presName="accent_2" presStyleCnt="0"/>
      <dgm:spPr/>
    </dgm:pt>
    <dgm:pt modelId="{9982ED55-6794-41BB-AB26-59D936003F2F}" type="pres">
      <dgm:prSet presAssocID="{14B667D7-5E37-410E-A500-46C5BB1E161D}" presName="accentRepeatNode" presStyleLbl="solidFgAcc1" presStyleIdx="1" presStyleCnt="4"/>
      <dgm:spPr/>
    </dgm:pt>
    <dgm:pt modelId="{68C80BC1-7AB5-4BA9-B840-86346EDEA8CA}" type="pres">
      <dgm:prSet presAssocID="{EF071AC9-A4CC-48E9-9CFE-4EA4E1DD3DD0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044C54-D12E-4CFD-83C5-34442716D795}" type="pres">
      <dgm:prSet presAssocID="{EF071AC9-A4CC-48E9-9CFE-4EA4E1DD3DD0}" presName="accent_3" presStyleCnt="0"/>
      <dgm:spPr/>
    </dgm:pt>
    <dgm:pt modelId="{5E0FC497-3246-4144-9E3B-2DE8E4234CD9}" type="pres">
      <dgm:prSet presAssocID="{EF071AC9-A4CC-48E9-9CFE-4EA4E1DD3DD0}" presName="accentRepeatNode" presStyleLbl="solidFgAcc1" presStyleIdx="2" presStyleCnt="4"/>
      <dgm:spPr/>
    </dgm:pt>
    <dgm:pt modelId="{8AB472C8-FD47-4BF7-9EC6-1E8D6AC202A9}" type="pres">
      <dgm:prSet presAssocID="{46B734F4-738B-43F0-A5DF-F2782FD47344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CE57D8-9C43-4C7A-8EF4-D8FAC0CB9C13}" type="pres">
      <dgm:prSet presAssocID="{46B734F4-738B-43F0-A5DF-F2782FD47344}" presName="accent_4" presStyleCnt="0"/>
      <dgm:spPr/>
    </dgm:pt>
    <dgm:pt modelId="{4B0026A8-3A48-4330-879F-FE4C9D10C209}" type="pres">
      <dgm:prSet presAssocID="{46B734F4-738B-43F0-A5DF-F2782FD47344}" presName="accentRepeatNode" presStyleLbl="solidFgAcc1" presStyleIdx="3" presStyleCnt="4"/>
      <dgm:spPr/>
    </dgm:pt>
  </dgm:ptLst>
  <dgm:cxnLst>
    <dgm:cxn modelId="{355A8BAA-F425-4EDE-B5B0-8F248ECFAEA1}" type="presOf" srcId="{14B667D7-5E37-410E-A500-46C5BB1E161D}" destId="{182B51A0-F1DF-4ED1-8044-48625F58FE36}" srcOrd="0" destOrd="0" presId="urn:microsoft.com/office/officeart/2008/layout/VerticalCurvedList"/>
    <dgm:cxn modelId="{EC36AED8-861F-4D33-A08D-8B9DD4B51C69}" type="presOf" srcId="{A45151BD-4335-4B03-8E94-8DBF0634E799}" destId="{EEB2A241-E398-4512-8C98-BBF4CA8AAF4B}" srcOrd="0" destOrd="0" presId="urn:microsoft.com/office/officeart/2008/layout/VerticalCurvedList"/>
    <dgm:cxn modelId="{09C3AFCC-D7C1-4B7A-98D5-3C0B0A32FBDA}" type="presOf" srcId="{C61E142E-52E2-43C1-A457-A698938E9542}" destId="{5BCC0CC6-47CC-4062-A0F3-10685F28BC28}" srcOrd="0" destOrd="0" presId="urn:microsoft.com/office/officeart/2008/layout/VerticalCurvedList"/>
    <dgm:cxn modelId="{44076FEA-D166-449A-ADF4-FCC2DEEA431E}" srcId="{A45151BD-4335-4B03-8E94-8DBF0634E799}" destId="{C61E142E-52E2-43C1-A457-A698938E9542}" srcOrd="0" destOrd="0" parTransId="{E8F9DA89-4EEE-4929-93F1-CADC18CA27A6}" sibTransId="{80A76852-131A-42D9-98F0-78DF22E79F99}"/>
    <dgm:cxn modelId="{1A806DE5-A544-4EF7-A825-B48F2212E08E}" type="presOf" srcId="{80A76852-131A-42D9-98F0-78DF22E79F99}" destId="{01F6229F-D9AA-48F9-A9E7-BC786D3E821B}" srcOrd="0" destOrd="0" presId="urn:microsoft.com/office/officeart/2008/layout/VerticalCurvedList"/>
    <dgm:cxn modelId="{D24B06D1-84F8-49CC-8F09-E56BBCCE30A2}" type="presOf" srcId="{EF071AC9-A4CC-48E9-9CFE-4EA4E1DD3DD0}" destId="{68C80BC1-7AB5-4BA9-B840-86346EDEA8CA}" srcOrd="0" destOrd="0" presId="urn:microsoft.com/office/officeart/2008/layout/VerticalCurvedList"/>
    <dgm:cxn modelId="{8E0581C3-CD3F-47E9-955E-FE807E5D3560}" srcId="{A45151BD-4335-4B03-8E94-8DBF0634E799}" destId="{EF071AC9-A4CC-48E9-9CFE-4EA4E1DD3DD0}" srcOrd="2" destOrd="0" parTransId="{89BA2156-B940-4DE2-B811-CCBDFEEC7705}" sibTransId="{5421DAF1-91F7-4F0C-AC1A-DDC71AD72CB9}"/>
    <dgm:cxn modelId="{6B51781D-EDE4-45A2-97EE-F9014B1A23C6}" srcId="{A45151BD-4335-4B03-8E94-8DBF0634E799}" destId="{14B667D7-5E37-410E-A500-46C5BB1E161D}" srcOrd="1" destOrd="0" parTransId="{5427C7A5-E4D8-4CB0-B42D-3B9D8D9615EF}" sibTransId="{A112CEE2-A88B-4173-839F-01BE13E1C81A}"/>
    <dgm:cxn modelId="{1166A2DB-FDEC-405B-9B6D-423A1A9780FA}" srcId="{A45151BD-4335-4B03-8E94-8DBF0634E799}" destId="{46B734F4-738B-43F0-A5DF-F2782FD47344}" srcOrd="3" destOrd="0" parTransId="{D2EBF0A7-D6E5-4E2C-82CB-53C1B7EE6909}" sibTransId="{D3ACDA5D-C3B4-475B-A2C0-4719AC26ECE9}"/>
    <dgm:cxn modelId="{83267761-2989-4ED1-9735-751FE04D5995}" type="presOf" srcId="{46B734F4-738B-43F0-A5DF-F2782FD47344}" destId="{8AB472C8-FD47-4BF7-9EC6-1E8D6AC202A9}" srcOrd="0" destOrd="0" presId="urn:microsoft.com/office/officeart/2008/layout/VerticalCurvedList"/>
    <dgm:cxn modelId="{D1BC239A-8004-4126-9750-0068E78B3A1C}" type="presParOf" srcId="{EEB2A241-E398-4512-8C98-BBF4CA8AAF4B}" destId="{83F3EA86-EFAD-4B2B-A211-B442055CEBC2}" srcOrd="0" destOrd="0" presId="urn:microsoft.com/office/officeart/2008/layout/VerticalCurvedList"/>
    <dgm:cxn modelId="{9B4A6F64-4943-4BB5-B273-969FD0091EE2}" type="presParOf" srcId="{83F3EA86-EFAD-4B2B-A211-B442055CEBC2}" destId="{0EDE9429-B2D0-4376-9EF5-A1E14ACE1B07}" srcOrd="0" destOrd="0" presId="urn:microsoft.com/office/officeart/2008/layout/VerticalCurvedList"/>
    <dgm:cxn modelId="{A9150F75-210D-4085-A72B-4334A759248F}" type="presParOf" srcId="{0EDE9429-B2D0-4376-9EF5-A1E14ACE1B07}" destId="{80973ED4-9A1C-4A59-8823-51D3468B4143}" srcOrd="0" destOrd="0" presId="urn:microsoft.com/office/officeart/2008/layout/VerticalCurvedList"/>
    <dgm:cxn modelId="{F6934ED1-A615-4F5D-A6C4-0F766F582143}" type="presParOf" srcId="{0EDE9429-B2D0-4376-9EF5-A1E14ACE1B07}" destId="{01F6229F-D9AA-48F9-A9E7-BC786D3E821B}" srcOrd="1" destOrd="0" presId="urn:microsoft.com/office/officeart/2008/layout/VerticalCurvedList"/>
    <dgm:cxn modelId="{F5885E8E-A0B6-4774-843D-2CB93AAB8AF1}" type="presParOf" srcId="{0EDE9429-B2D0-4376-9EF5-A1E14ACE1B07}" destId="{00ACA37B-8C9E-4DB1-91C0-E57B7381D30B}" srcOrd="2" destOrd="0" presId="urn:microsoft.com/office/officeart/2008/layout/VerticalCurvedList"/>
    <dgm:cxn modelId="{4AFAFFD4-7713-413B-B7B3-A19F48F5F9C4}" type="presParOf" srcId="{0EDE9429-B2D0-4376-9EF5-A1E14ACE1B07}" destId="{168F3D23-7608-44B4-9FFB-96C3E5D714E2}" srcOrd="3" destOrd="0" presId="urn:microsoft.com/office/officeart/2008/layout/VerticalCurvedList"/>
    <dgm:cxn modelId="{A8FBFCF9-2940-4CB1-AF99-CD49B336BA89}" type="presParOf" srcId="{83F3EA86-EFAD-4B2B-A211-B442055CEBC2}" destId="{5BCC0CC6-47CC-4062-A0F3-10685F28BC28}" srcOrd="1" destOrd="0" presId="urn:microsoft.com/office/officeart/2008/layout/VerticalCurvedList"/>
    <dgm:cxn modelId="{C7EE509F-8BA3-4CB1-8050-4E7AF3358877}" type="presParOf" srcId="{83F3EA86-EFAD-4B2B-A211-B442055CEBC2}" destId="{09CD060D-8191-445B-BAAB-2DDC53F7A943}" srcOrd="2" destOrd="0" presId="urn:microsoft.com/office/officeart/2008/layout/VerticalCurvedList"/>
    <dgm:cxn modelId="{8FFA6B68-55B9-47E8-A6D1-9EA0CB8BF43E}" type="presParOf" srcId="{09CD060D-8191-445B-BAAB-2DDC53F7A943}" destId="{B597B9D2-DBC8-42D4-965B-7FCD4C14AB83}" srcOrd="0" destOrd="0" presId="urn:microsoft.com/office/officeart/2008/layout/VerticalCurvedList"/>
    <dgm:cxn modelId="{4778DE07-CA74-428A-8FBC-4806578C5A52}" type="presParOf" srcId="{83F3EA86-EFAD-4B2B-A211-B442055CEBC2}" destId="{182B51A0-F1DF-4ED1-8044-48625F58FE36}" srcOrd="3" destOrd="0" presId="urn:microsoft.com/office/officeart/2008/layout/VerticalCurvedList"/>
    <dgm:cxn modelId="{C0D9B1FE-43BC-4D44-90A6-4B284542BFCF}" type="presParOf" srcId="{83F3EA86-EFAD-4B2B-A211-B442055CEBC2}" destId="{FC09E4D5-7F31-4970-93C2-594BA752353A}" srcOrd="4" destOrd="0" presId="urn:microsoft.com/office/officeart/2008/layout/VerticalCurvedList"/>
    <dgm:cxn modelId="{5FCD34FE-CABC-403D-8D6C-041F8002E13A}" type="presParOf" srcId="{FC09E4D5-7F31-4970-93C2-594BA752353A}" destId="{9982ED55-6794-41BB-AB26-59D936003F2F}" srcOrd="0" destOrd="0" presId="urn:microsoft.com/office/officeart/2008/layout/VerticalCurvedList"/>
    <dgm:cxn modelId="{C96816C4-A52C-4083-BBD7-5934AE7F7587}" type="presParOf" srcId="{83F3EA86-EFAD-4B2B-A211-B442055CEBC2}" destId="{68C80BC1-7AB5-4BA9-B840-86346EDEA8CA}" srcOrd="5" destOrd="0" presId="urn:microsoft.com/office/officeart/2008/layout/VerticalCurvedList"/>
    <dgm:cxn modelId="{F8BCF4D8-7813-49A0-BEA1-74202BE0966F}" type="presParOf" srcId="{83F3EA86-EFAD-4B2B-A211-B442055CEBC2}" destId="{9E044C54-D12E-4CFD-83C5-34442716D795}" srcOrd="6" destOrd="0" presId="urn:microsoft.com/office/officeart/2008/layout/VerticalCurvedList"/>
    <dgm:cxn modelId="{6FD9A0EF-7045-4C62-9E97-30929D3AF117}" type="presParOf" srcId="{9E044C54-D12E-4CFD-83C5-34442716D795}" destId="{5E0FC497-3246-4144-9E3B-2DE8E4234CD9}" srcOrd="0" destOrd="0" presId="urn:microsoft.com/office/officeart/2008/layout/VerticalCurvedList"/>
    <dgm:cxn modelId="{18DFE135-8AC1-4F5B-9428-CF6E6987724E}" type="presParOf" srcId="{83F3EA86-EFAD-4B2B-A211-B442055CEBC2}" destId="{8AB472C8-FD47-4BF7-9EC6-1E8D6AC202A9}" srcOrd="7" destOrd="0" presId="urn:microsoft.com/office/officeart/2008/layout/VerticalCurvedList"/>
    <dgm:cxn modelId="{80C03D2A-8313-4975-A012-4175F5976B0A}" type="presParOf" srcId="{83F3EA86-EFAD-4B2B-A211-B442055CEBC2}" destId="{A8CE57D8-9C43-4C7A-8EF4-D8FAC0CB9C13}" srcOrd="8" destOrd="0" presId="urn:microsoft.com/office/officeart/2008/layout/VerticalCurvedList"/>
    <dgm:cxn modelId="{AF12914F-8A39-49FB-9E15-7E6AA23E83CB}" type="presParOf" srcId="{A8CE57D8-9C43-4C7A-8EF4-D8FAC0CB9C13}" destId="{4B0026A8-3A48-4330-879F-FE4C9D10C20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45151BD-4335-4B03-8E94-8DBF0634E799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61E142E-52E2-43C1-A457-A698938E9542}">
      <dgm:prSet phldrT="[Text]" custT="1"/>
      <dgm:spPr/>
      <dgm:t>
        <a:bodyPr/>
        <a:lstStyle/>
        <a:p>
          <a:pPr algn="l"/>
          <a:r>
            <a:rPr lang="en-US" sz="1200" b="0" dirty="0" smtClean="0">
              <a:latin typeface="Arial"/>
              <a:cs typeface="Arial"/>
            </a:rPr>
            <a:t>1) </a:t>
          </a:r>
          <a:r>
            <a:rPr lang="en-US" sz="1200" b="0" dirty="0" smtClean="0">
              <a:solidFill>
                <a:schemeClr val="bg1"/>
              </a:solidFill>
              <a:latin typeface="Arial"/>
              <a:cs typeface="Arial"/>
            </a:rPr>
            <a:t>Facilitate development of new live oral vaccines to address barriers to global supply for </a:t>
          </a:r>
          <a:r>
            <a:rPr lang="en-US" sz="1200" b="0" dirty="0" err="1" smtClean="0">
              <a:solidFill>
                <a:schemeClr val="bg1"/>
              </a:solidFill>
              <a:latin typeface="Arial"/>
              <a:cs typeface="Arial"/>
            </a:rPr>
            <a:t>Gavi</a:t>
          </a:r>
          <a:r>
            <a:rPr lang="en-US" sz="1200" b="0" dirty="0" smtClean="0">
              <a:solidFill>
                <a:schemeClr val="bg1"/>
              </a:solidFill>
              <a:latin typeface="Arial"/>
              <a:cs typeface="Arial"/>
            </a:rPr>
            <a:t> &amp; low- and middle-income countries; implementation challenges &amp; cultural sensitivity; and that are also safe, efficacious and available at low cost. This research agenda should address: implications of lack of correlate of protection, formulations to enhance programmatic suitability &amp; vaccine stability, and improvements to manufacturing process efficiency.</a:t>
          </a:r>
          <a:endParaRPr lang="en-US" sz="1200" b="0" dirty="0">
            <a:solidFill>
              <a:schemeClr val="bg1"/>
            </a:solidFill>
            <a:latin typeface="Arial"/>
            <a:cs typeface="Arial"/>
          </a:endParaRPr>
        </a:p>
      </dgm:t>
    </dgm:pt>
    <dgm:pt modelId="{E8F9DA89-4EEE-4929-93F1-CADC18CA27A6}" type="parTrans" cxnId="{44076FEA-D166-449A-ADF4-FCC2DEEA431E}">
      <dgm:prSet/>
      <dgm:spPr/>
      <dgm:t>
        <a:bodyPr/>
        <a:lstStyle/>
        <a:p>
          <a:pPr algn="l"/>
          <a:endParaRPr lang="en-US" sz="1200">
            <a:latin typeface="Arial"/>
            <a:cs typeface="Arial"/>
          </a:endParaRPr>
        </a:p>
      </dgm:t>
    </dgm:pt>
    <dgm:pt modelId="{80A76852-131A-42D9-98F0-78DF22E79F99}" type="sibTrans" cxnId="{44076FEA-D166-449A-ADF4-FCC2DEEA431E}">
      <dgm:prSet/>
      <dgm:spPr/>
      <dgm:t>
        <a:bodyPr/>
        <a:lstStyle/>
        <a:p>
          <a:pPr algn="l"/>
          <a:endParaRPr lang="en-US" sz="1200">
            <a:latin typeface="Arial"/>
            <a:cs typeface="Arial"/>
          </a:endParaRPr>
        </a:p>
      </dgm:t>
    </dgm:pt>
    <dgm:pt modelId="{14B667D7-5E37-410E-A500-46C5BB1E161D}">
      <dgm:prSet phldrT="[Text]" custT="1"/>
      <dgm:spPr/>
      <dgm:t>
        <a:bodyPr/>
        <a:lstStyle/>
        <a:p>
          <a:pPr algn="l"/>
          <a:r>
            <a:rPr lang="en-US" sz="1200" dirty="0" smtClean="0">
              <a:latin typeface="Arial"/>
              <a:cs typeface="Arial"/>
            </a:rPr>
            <a:t>2) Facilitate development of alternative rotavirus vaccines. This research agenda should address: clinical development, vaccine development and mechanism of action of injectable, non-replicating vaccines against rotavirus disease.</a:t>
          </a:r>
          <a:endParaRPr lang="en-US" sz="1200" dirty="0">
            <a:latin typeface="Arial"/>
            <a:cs typeface="Arial"/>
          </a:endParaRPr>
        </a:p>
      </dgm:t>
    </dgm:pt>
    <dgm:pt modelId="{5427C7A5-E4D8-4CB0-B42D-3B9D8D9615EF}" type="parTrans" cxnId="{6B51781D-EDE4-45A2-97EE-F9014B1A23C6}">
      <dgm:prSet/>
      <dgm:spPr/>
      <dgm:t>
        <a:bodyPr/>
        <a:lstStyle/>
        <a:p>
          <a:pPr algn="l"/>
          <a:endParaRPr lang="en-US" sz="1200">
            <a:latin typeface="Arial"/>
            <a:cs typeface="Arial"/>
          </a:endParaRPr>
        </a:p>
      </dgm:t>
    </dgm:pt>
    <dgm:pt modelId="{A112CEE2-A88B-4173-839F-01BE13E1C81A}" type="sibTrans" cxnId="{6B51781D-EDE4-45A2-97EE-F9014B1A23C6}">
      <dgm:prSet/>
      <dgm:spPr/>
      <dgm:t>
        <a:bodyPr/>
        <a:lstStyle/>
        <a:p>
          <a:pPr algn="l"/>
          <a:endParaRPr lang="en-US" sz="1200">
            <a:latin typeface="Arial"/>
            <a:cs typeface="Arial"/>
          </a:endParaRPr>
        </a:p>
      </dgm:t>
    </dgm:pt>
    <dgm:pt modelId="{EF071AC9-A4CC-48E9-9CFE-4EA4E1DD3DD0}">
      <dgm:prSet phldrT="[Text]" custT="1"/>
      <dgm:spPr/>
      <dgm:t>
        <a:bodyPr/>
        <a:lstStyle/>
        <a:p>
          <a:pPr algn="l"/>
          <a:r>
            <a:rPr lang="en-US" sz="1200" dirty="0" smtClean="0">
              <a:latin typeface="Arial"/>
              <a:cs typeface="Arial"/>
            </a:rPr>
            <a:t>3) Pursue options for immunization schedules aimed at improving protection, including: neonatal schedules, booster dose or even prime-boost strategies.</a:t>
          </a:r>
          <a:endParaRPr lang="en-US" sz="1200" dirty="0">
            <a:latin typeface="Arial"/>
            <a:cs typeface="Arial"/>
          </a:endParaRPr>
        </a:p>
      </dgm:t>
    </dgm:pt>
    <dgm:pt modelId="{89BA2156-B940-4DE2-B811-CCBDFEEC7705}" type="parTrans" cxnId="{8E0581C3-CD3F-47E9-955E-FE807E5D3560}">
      <dgm:prSet/>
      <dgm:spPr/>
      <dgm:t>
        <a:bodyPr/>
        <a:lstStyle/>
        <a:p>
          <a:pPr algn="l"/>
          <a:endParaRPr lang="en-US" sz="1200">
            <a:latin typeface="Arial"/>
            <a:cs typeface="Arial"/>
          </a:endParaRPr>
        </a:p>
      </dgm:t>
    </dgm:pt>
    <dgm:pt modelId="{5421DAF1-91F7-4F0C-AC1A-DDC71AD72CB9}" type="sibTrans" cxnId="{8E0581C3-CD3F-47E9-955E-FE807E5D3560}">
      <dgm:prSet/>
      <dgm:spPr/>
      <dgm:t>
        <a:bodyPr/>
        <a:lstStyle/>
        <a:p>
          <a:pPr algn="l"/>
          <a:endParaRPr lang="en-US" sz="1200">
            <a:latin typeface="Arial"/>
            <a:cs typeface="Arial"/>
          </a:endParaRPr>
        </a:p>
      </dgm:t>
    </dgm:pt>
    <dgm:pt modelId="{46B734F4-738B-43F0-A5DF-F2782FD47344}">
      <dgm:prSet phldrT="[Text]" custT="1"/>
      <dgm:spPr/>
      <dgm:t>
        <a:bodyPr/>
        <a:lstStyle/>
        <a:p>
          <a:pPr algn="l"/>
          <a:r>
            <a:rPr lang="en-US" sz="1200" dirty="0" smtClean="0">
              <a:latin typeface="Arial"/>
              <a:cs typeface="Arial"/>
            </a:rPr>
            <a:t>4) Explore combination vaccine &amp; non-vaccine strategies aimed at reducing diarrheal disease and/or improving vaccine uptake.</a:t>
          </a:r>
          <a:endParaRPr lang="en-US" sz="1200" dirty="0">
            <a:latin typeface="Arial"/>
            <a:cs typeface="Arial"/>
          </a:endParaRPr>
        </a:p>
      </dgm:t>
    </dgm:pt>
    <dgm:pt modelId="{D2EBF0A7-D6E5-4E2C-82CB-53C1B7EE6909}" type="parTrans" cxnId="{1166A2DB-FDEC-405B-9B6D-423A1A9780FA}">
      <dgm:prSet/>
      <dgm:spPr/>
      <dgm:t>
        <a:bodyPr/>
        <a:lstStyle/>
        <a:p>
          <a:pPr algn="l"/>
          <a:endParaRPr lang="en-US" sz="1200">
            <a:latin typeface="Arial"/>
            <a:cs typeface="Arial"/>
          </a:endParaRPr>
        </a:p>
      </dgm:t>
    </dgm:pt>
    <dgm:pt modelId="{D3ACDA5D-C3B4-475B-A2C0-4719AC26ECE9}" type="sibTrans" cxnId="{1166A2DB-FDEC-405B-9B6D-423A1A9780FA}">
      <dgm:prSet/>
      <dgm:spPr/>
      <dgm:t>
        <a:bodyPr/>
        <a:lstStyle/>
        <a:p>
          <a:pPr algn="l"/>
          <a:endParaRPr lang="en-US" sz="1200">
            <a:latin typeface="Arial"/>
            <a:cs typeface="Arial"/>
          </a:endParaRPr>
        </a:p>
      </dgm:t>
    </dgm:pt>
    <dgm:pt modelId="{CEA3F7A2-ED66-4D6A-8CEF-EF661E739BC3}">
      <dgm:prSet phldrT="[Text]" custT="1"/>
      <dgm:spPr/>
      <dgm:t>
        <a:bodyPr/>
        <a:lstStyle/>
        <a:p>
          <a:pPr algn="l"/>
          <a:r>
            <a:rPr lang="en-US" sz="1200" dirty="0" smtClean="0">
              <a:latin typeface="Arial"/>
              <a:cs typeface="Arial"/>
            </a:rPr>
            <a:t>5) Explore options for combination viral &amp; bacterial enteric vaccines to provide protection against diarrhea caused by a range of potential pathogens.</a:t>
          </a:r>
          <a:endParaRPr lang="en-US" sz="1200" dirty="0">
            <a:latin typeface="Arial"/>
            <a:cs typeface="Arial"/>
          </a:endParaRPr>
        </a:p>
      </dgm:t>
    </dgm:pt>
    <dgm:pt modelId="{C4731F14-E215-4B94-8153-4D034F1F83EB}" type="parTrans" cxnId="{CE1C3AD5-AF04-4291-A0E4-636B70EAED5D}">
      <dgm:prSet/>
      <dgm:spPr/>
      <dgm:t>
        <a:bodyPr/>
        <a:lstStyle/>
        <a:p>
          <a:pPr algn="l"/>
          <a:endParaRPr lang="en-US" sz="1200">
            <a:latin typeface="Arial"/>
            <a:cs typeface="Arial"/>
          </a:endParaRPr>
        </a:p>
      </dgm:t>
    </dgm:pt>
    <dgm:pt modelId="{70F66063-AEAB-48D0-8CC9-15390CD3B06C}" type="sibTrans" cxnId="{CE1C3AD5-AF04-4291-A0E4-636B70EAED5D}">
      <dgm:prSet/>
      <dgm:spPr/>
      <dgm:t>
        <a:bodyPr/>
        <a:lstStyle/>
        <a:p>
          <a:pPr algn="l"/>
          <a:endParaRPr lang="en-US" sz="1200">
            <a:latin typeface="Arial"/>
            <a:cs typeface="Arial"/>
          </a:endParaRPr>
        </a:p>
      </dgm:t>
    </dgm:pt>
    <dgm:pt modelId="{EEB2A241-E398-4512-8C98-BBF4CA8AAF4B}" type="pres">
      <dgm:prSet presAssocID="{A45151BD-4335-4B03-8E94-8DBF0634E79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83F3EA86-EFAD-4B2B-A211-B442055CEBC2}" type="pres">
      <dgm:prSet presAssocID="{A45151BD-4335-4B03-8E94-8DBF0634E799}" presName="Name1" presStyleCnt="0"/>
      <dgm:spPr/>
    </dgm:pt>
    <dgm:pt modelId="{0EDE9429-B2D0-4376-9EF5-A1E14ACE1B07}" type="pres">
      <dgm:prSet presAssocID="{A45151BD-4335-4B03-8E94-8DBF0634E799}" presName="cycle" presStyleCnt="0"/>
      <dgm:spPr/>
    </dgm:pt>
    <dgm:pt modelId="{80973ED4-9A1C-4A59-8823-51D3468B4143}" type="pres">
      <dgm:prSet presAssocID="{A45151BD-4335-4B03-8E94-8DBF0634E799}" presName="srcNode" presStyleLbl="node1" presStyleIdx="0" presStyleCnt="5"/>
      <dgm:spPr/>
    </dgm:pt>
    <dgm:pt modelId="{01F6229F-D9AA-48F9-A9E7-BC786D3E821B}" type="pres">
      <dgm:prSet presAssocID="{A45151BD-4335-4B03-8E94-8DBF0634E799}" presName="conn" presStyleLbl="parChTrans1D2" presStyleIdx="0" presStyleCnt="1"/>
      <dgm:spPr/>
      <dgm:t>
        <a:bodyPr/>
        <a:lstStyle/>
        <a:p>
          <a:endParaRPr lang="en-US"/>
        </a:p>
      </dgm:t>
    </dgm:pt>
    <dgm:pt modelId="{00ACA37B-8C9E-4DB1-91C0-E57B7381D30B}" type="pres">
      <dgm:prSet presAssocID="{A45151BD-4335-4B03-8E94-8DBF0634E799}" presName="extraNode" presStyleLbl="node1" presStyleIdx="0" presStyleCnt="5"/>
      <dgm:spPr/>
    </dgm:pt>
    <dgm:pt modelId="{168F3D23-7608-44B4-9FFB-96C3E5D714E2}" type="pres">
      <dgm:prSet presAssocID="{A45151BD-4335-4B03-8E94-8DBF0634E799}" presName="dstNode" presStyleLbl="node1" presStyleIdx="0" presStyleCnt="5"/>
      <dgm:spPr/>
    </dgm:pt>
    <dgm:pt modelId="{5BCC0CC6-47CC-4062-A0F3-10685F28BC28}" type="pres">
      <dgm:prSet presAssocID="{C61E142E-52E2-43C1-A457-A698938E9542}" presName="text_1" presStyleLbl="node1" presStyleIdx="0" presStyleCnt="5" custScaleY="1646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CD060D-8191-445B-BAAB-2DDC53F7A943}" type="pres">
      <dgm:prSet presAssocID="{C61E142E-52E2-43C1-A457-A698938E9542}" presName="accent_1" presStyleCnt="0"/>
      <dgm:spPr/>
    </dgm:pt>
    <dgm:pt modelId="{B597B9D2-DBC8-42D4-965B-7FCD4C14AB83}" type="pres">
      <dgm:prSet presAssocID="{C61E142E-52E2-43C1-A457-A698938E9542}" presName="accentRepeatNode" presStyleLbl="solidFgAcc1" presStyleIdx="0" presStyleCnt="5"/>
      <dgm:spPr/>
    </dgm:pt>
    <dgm:pt modelId="{182B51A0-F1DF-4ED1-8044-48625F58FE36}" type="pres">
      <dgm:prSet presAssocID="{14B667D7-5E37-410E-A500-46C5BB1E161D}" presName="text_2" presStyleLbl="node1" presStyleIdx="1" presStyleCnt="5" custScaleX="98636" custScaleY="104266" custLinFactNeighborX="555" custLinFactNeighborY="26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09E4D5-7F31-4970-93C2-594BA752353A}" type="pres">
      <dgm:prSet presAssocID="{14B667D7-5E37-410E-A500-46C5BB1E161D}" presName="accent_2" presStyleCnt="0"/>
      <dgm:spPr/>
    </dgm:pt>
    <dgm:pt modelId="{9982ED55-6794-41BB-AB26-59D936003F2F}" type="pres">
      <dgm:prSet presAssocID="{14B667D7-5E37-410E-A500-46C5BB1E161D}" presName="accentRepeatNode" presStyleLbl="solidFgAcc1" presStyleIdx="1" presStyleCnt="5" custLinFactNeighborY="6387"/>
      <dgm:spPr/>
    </dgm:pt>
    <dgm:pt modelId="{68C80BC1-7AB5-4BA9-B840-86346EDEA8CA}" type="pres">
      <dgm:prSet presAssocID="{EF071AC9-A4CC-48E9-9CFE-4EA4E1DD3DD0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044C54-D12E-4CFD-83C5-34442716D795}" type="pres">
      <dgm:prSet presAssocID="{EF071AC9-A4CC-48E9-9CFE-4EA4E1DD3DD0}" presName="accent_3" presStyleCnt="0"/>
      <dgm:spPr/>
    </dgm:pt>
    <dgm:pt modelId="{5E0FC497-3246-4144-9E3B-2DE8E4234CD9}" type="pres">
      <dgm:prSet presAssocID="{EF071AC9-A4CC-48E9-9CFE-4EA4E1DD3DD0}" presName="accentRepeatNode" presStyleLbl="solidFgAcc1" presStyleIdx="2" presStyleCnt="5"/>
      <dgm:spPr/>
    </dgm:pt>
    <dgm:pt modelId="{8AB472C8-FD47-4BF7-9EC6-1E8D6AC202A9}" type="pres">
      <dgm:prSet presAssocID="{46B734F4-738B-43F0-A5DF-F2782FD47344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CE57D8-9C43-4C7A-8EF4-D8FAC0CB9C13}" type="pres">
      <dgm:prSet presAssocID="{46B734F4-738B-43F0-A5DF-F2782FD47344}" presName="accent_4" presStyleCnt="0"/>
      <dgm:spPr/>
    </dgm:pt>
    <dgm:pt modelId="{4B0026A8-3A48-4330-879F-FE4C9D10C209}" type="pres">
      <dgm:prSet presAssocID="{46B734F4-738B-43F0-A5DF-F2782FD47344}" presName="accentRepeatNode" presStyleLbl="solidFgAcc1" presStyleIdx="3" presStyleCnt="5"/>
      <dgm:spPr/>
    </dgm:pt>
    <dgm:pt modelId="{CEAC0D4F-AAD3-4F99-AFE5-03E310645077}" type="pres">
      <dgm:prSet presAssocID="{CEA3F7A2-ED66-4D6A-8CEF-EF661E739BC3}" presName="text_5" presStyleLbl="node1" presStyleIdx="4" presStyleCnt="5" custScaleY="1254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E70648-49C9-4C9C-965D-074CC6074181}" type="pres">
      <dgm:prSet presAssocID="{CEA3F7A2-ED66-4D6A-8CEF-EF661E739BC3}" presName="accent_5" presStyleCnt="0"/>
      <dgm:spPr/>
    </dgm:pt>
    <dgm:pt modelId="{66367C31-D052-49AC-9625-B0F8F5E7D277}" type="pres">
      <dgm:prSet presAssocID="{CEA3F7A2-ED66-4D6A-8CEF-EF661E739BC3}" presName="accentRepeatNode" presStyleLbl="solidFgAcc1" presStyleIdx="4" presStyleCnt="5"/>
      <dgm:spPr/>
    </dgm:pt>
  </dgm:ptLst>
  <dgm:cxnLst>
    <dgm:cxn modelId="{1FED6F7D-ADBA-403B-AF38-426257D06665}" type="presOf" srcId="{CEA3F7A2-ED66-4D6A-8CEF-EF661E739BC3}" destId="{CEAC0D4F-AAD3-4F99-AFE5-03E310645077}" srcOrd="0" destOrd="0" presId="urn:microsoft.com/office/officeart/2008/layout/VerticalCurvedList"/>
    <dgm:cxn modelId="{44076FEA-D166-449A-ADF4-FCC2DEEA431E}" srcId="{A45151BD-4335-4B03-8E94-8DBF0634E799}" destId="{C61E142E-52E2-43C1-A457-A698938E9542}" srcOrd="0" destOrd="0" parTransId="{E8F9DA89-4EEE-4929-93F1-CADC18CA27A6}" sibTransId="{80A76852-131A-42D9-98F0-78DF22E79F99}"/>
    <dgm:cxn modelId="{641AD010-31B6-47C6-81EE-E8B7CACF876D}" type="presOf" srcId="{46B734F4-738B-43F0-A5DF-F2782FD47344}" destId="{8AB472C8-FD47-4BF7-9EC6-1E8D6AC202A9}" srcOrd="0" destOrd="0" presId="urn:microsoft.com/office/officeart/2008/layout/VerticalCurvedList"/>
    <dgm:cxn modelId="{CE1C3AD5-AF04-4291-A0E4-636B70EAED5D}" srcId="{A45151BD-4335-4B03-8E94-8DBF0634E799}" destId="{CEA3F7A2-ED66-4D6A-8CEF-EF661E739BC3}" srcOrd="4" destOrd="0" parTransId="{C4731F14-E215-4B94-8153-4D034F1F83EB}" sibTransId="{70F66063-AEAB-48D0-8CC9-15390CD3B06C}"/>
    <dgm:cxn modelId="{0B0F47EE-0A38-4A74-9C56-763E32F8B94B}" type="presOf" srcId="{14B667D7-5E37-410E-A500-46C5BB1E161D}" destId="{182B51A0-F1DF-4ED1-8044-48625F58FE36}" srcOrd="0" destOrd="0" presId="urn:microsoft.com/office/officeart/2008/layout/VerticalCurvedList"/>
    <dgm:cxn modelId="{8E0581C3-CD3F-47E9-955E-FE807E5D3560}" srcId="{A45151BD-4335-4B03-8E94-8DBF0634E799}" destId="{EF071AC9-A4CC-48E9-9CFE-4EA4E1DD3DD0}" srcOrd="2" destOrd="0" parTransId="{89BA2156-B940-4DE2-B811-CCBDFEEC7705}" sibTransId="{5421DAF1-91F7-4F0C-AC1A-DDC71AD72CB9}"/>
    <dgm:cxn modelId="{93D5835F-E7DA-4CF0-8DC3-88AEDCDDD44D}" type="presOf" srcId="{80A76852-131A-42D9-98F0-78DF22E79F99}" destId="{01F6229F-D9AA-48F9-A9E7-BC786D3E821B}" srcOrd="0" destOrd="0" presId="urn:microsoft.com/office/officeart/2008/layout/VerticalCurvedList"/>
    <dgm:cxn modelId="{6B51781D-EDE4-45A2-97EE-F9014B1A23C6}" srcId="{A45151BD-4335-4B03-8E94-8DBF0634E799}" destId="{14B667D7-5E37-410E-A500-46C5BB1E161D}" srcOrd="1" destOrd="0" parTransId="{5427C7A5-E4D8-4CB0-B42D-3B9D8D9615EF}" sibTransId="{A112CEE2-A88B-4173-839F-01BE13E1C81A}"/>
    <dgm:cxn modelId="{C78180A2-2AE7-4510-A0DD-62E6AB16166C}" type="presOf" srcId="{C61E142E-52E2-43C1-A457-A698938E9542}" destId="{5BCC0CC6-47CC-4062-A0F3-10685F28BC28}" srcOrd="0" destOrd="0" presId="urn:microsoft.com/office/officeart/2008/layout/VerticalCurvedList"/>
    <dgm:cxn modelId="{1166A2DB-FDEC-405B-9B6D-423A1A9780FA}" srcId="{A45151BD-4335-4B03-8E94-8DBF0634E799}" destId="{46B734F4-738B-43F0-A5DF-F2782FD47344}" srcOrd="3" destOrd="0" parTransId="{D2EBF0A7-D6E5-4E2C-82CB-53C1B7EE6909}" sibTransId="{D3ACDA5D-C3B4-475B-A2C0-4719AC26ECE9}"/>
    <dgm:cxn modelId="{8191C443-C6DB-4A15-93C2-903F1F2AC979}" type="presOf" srcId="{A45151BD-4335-4B03-8E94-8DBF0634E799}" destId="{EEB2A241-E398-4512-8C98-BBF4CA8AAF4B}" srcOrd="0" destOrd="0" presId="urn:microsoft.com/office/officeart/2008/layout/VerticalCurvedList"/>
    <dgm:cxn modelId="{D5A0AAF1-E63C-44A9-AA51-C5159D9A1804}" type="presOf" srcId="{EF071AC9-A4CC-48E9-9CFE-4EA4E1DD3DD0}" destId="{68C80BC1-7AB5-4BA9-B840-86346EDEA8CA}" srcOrd="0" destOrd="0" presId="urn:microsoft.com/office/officeart/2008/layout/VerticalCurvedList"/>
    <dgm:cxn modelId="{22FDF5D0-53C0-4BB8-AA84-F2BC1AD10533}" type="presParOf" srcId="{EEB2A241-E398-4512-8C98-BBF4CA8AAF4B}" destId="{83F3EA86-EFAD-4B2B-A211-B442055CEBC2}" srcOrd="0" destOrd="0" presId="urn:microsoft.com/office/officeart/2008/layout/VerticalCurvedList"/>
    <dgm:cxn modelId="{E5468E71-52CE-4623-A126-2BA0CB07DFFC}" type="presParOf" srcId="{83F3EA86-EFAD-4B2B-A211-B442055CEBC2}" destId="{0EDE9429-B2D0-4376-9EF5-A1E14ACE1B07}" srcOrd="0" destOrd="0" presId="urn:microsoft.com/office/officeart/2008/layout/VerticalCurvedList"/>
    <dgm:cxn modelId="{BADEC9F6-84AC-4577-BC64-6FDB5DB444E0}" type="presParOf" srcId="{0EDE9429-B2D0-4376-9EF5-A1E14ACE1B07}" destId="{80973ED4-9A1C-4A59-8823-51D3468B4143}" srcOrd="0" destOrd="0" presId="urn:microsoft.com/office/officeart/2008/layout/VerticalCurvedList"/>
    <dgm:cxn modelId="{7B044A77-6608-49AD-9BDA-82461B6BE5D8}" type="presParOf" srcId="{0EDE9429-B2D0-4376-9EF5-A1E14ACE1B07}" destId="{01F6229F-D9AA-48F9-A9E7-BC786D3E821B}" srcOrd="1" destOrd="0" presId="urn:microsoft.com/office/officeart/2008/layout/VerticalCurvedList"/>
    <dgm:cxn modelId="{7BE07BBE-29EF-4971-9375-CCC848CBBFFC}" type="presParOf" srcId="{0EDE9429-B2D0-4376-9EF5-A1E14ACE1B07}" destId="{00ACA37B-8C9E-4DB1-91C0-E57B7381D30B}" srcOrd="2" destOrd="0" presId="urn:microsoft.com/office/officeart/2008/layout/VerticalCurvedList"/>
    <dgm:cxn modelId="{17712493-C8C7-41E0-AD45-CB2E1FBF8B83}" type="presParOf" srcId="{0EDE9429-B2D0-4376-9EF5-A1E14ACE1B07}" destId="{168F3D23-7608-44B4-9FFB-96C3E5D714E2}" srcOrd="3" destOrd="0" presId="urn:microsoft.com/office/officeart/2008/layout/VerticalCurvedList"/>
    <dgm:cxn modelId="{767F62A4-E99C-4F85-86A6-076AE85F3A8F}" type="presParOf" srcId="{83F3EA86-EFAD-4B2B-A211-B442055CEBC2}" destId="{5BCC0CC6-47CC-4062-A0F3-10685F28BC28}" srcOrd="1" destOrd="0" presId="urn:microsoft.com/office/officeart/2008/layout/VerticalCurvedList"/>
    <dgm:cxn modelId="{31B98B5C-48E7-4115-82CA-63956CA25EED}" type="presParOf" srcId="{83F3EA86-EFAD-4B2B-A211-B442055CEBC2}" destId="{09CD060D-8191-445B-BAAB-2DDC53F7A943}" srcOrd="2" destOrd="0" presId="urn:microsoft.com/office/officeart/2008/layout/VerticalCurvedList"/>
    <dgm:cxn modelId="{BFCB5AE3-11D7-490F-9AE7-40D91505AC79}" type="presParOf" srcId="{09CD060D-8191-445B-BAAB-2DDC53F7A943}" destId="{B597B9D2-DBC8-42D4-965B-7FCD4C14AB83}" srcOrd="0" destOrd="0" presId="urn:microsoft.com/office/officeart/2008/layout/VerticalCurvedList"/>
    <dgm:cxn modelId="{3AD4F975-1C71-457D-B8B3-74709B8CF3D6}" type="presParOf" srcId="{83F3EA86-EFAD-4B2B-A211-B442055CEBC2}" destId="{182B51A0-F1DF-4ED1-8044-48625F58FE36}" srcOrd="3" destOrd="0" presId="urn:microsoft.com/office/officeart/2008/layout/VerticalCurvedList"/>
    <dgm:cxn modelId="{A4DD921B-6BED-4554-8BA9-84EA50FDCD48}" type="presParOf" srcId="{83F3EA86-EFAD-4B2B-A211-B442055CEBC2}" destId="{FC09E4D5-7F31-4970-93C2-594BA752353A}" srcOrd="4" destOrd="0" presId="urn:microsoft.com/office/officeart/2008/layout/VerticalCurvedList"/>
    <dgm:cxn modelId="{298B5391-92CF-433D-8596-DA616EFFE450}" type="presParOf" srcId="{FC09E4D5-7F31-4970-93C2-594BA752353A}" destId="{9982ED55-6794-41BB-AB26-59D936003F2F}" srcOrd="0" destOrd="0" presId="urn:microsoft.com/office/officeart/2008/layout/VerticalCurvedList"/>
    <dgm:cxn modelId="{E4EDF078-8DC8-4EC7-839A-22E20CF89709}" type="presParOf" srcId="{83F3EA86-EFAD-4B2B-A211-B442055CEBC2}" destId="{68C80BC1-7AB5-4BA9-B840-86346EDEA8CA}" srcOrd="5" destOrd="0" presId="urn:microsoft.com/office/officeart/2008/layout/VerticalCurvedList"/>
    <dgm:cxn modelId="{145B138F-3DE7-4045-9A89-46DED8A920F4}" type="presParOf" srcId="{83F3EA86-EFAD-4B2B-A211-B442055CEBC2}" destId="{9E044C54-D12E-4CFD-83C5-34442716D795}" srcOrd="6" destOrd="0" presId="urn:microsoft.com/office/officeart/2008/layout/VerticalCurvedList"/>
    <dgm:cxn modelId="{C84851AB-820D-4CC7-B2AB-B7C3B0DFB9D9}" type="presParOf" srcId="{9E044C54-D12E-4CFD-83C5-34442716D795}" destId="{5E0FC497-3246-4144-9E3B-2DE8E4234CD9}" srcOrd="0" destOrd="0" presId="urn:microsoft.com/office/officeart/2008/layout/VerticalCurvedList"/>
    <dgm:cxn modelId="{863AB479-36D5-4294-BC7E-A28743DA3A4C}" type="presParOf" srcId="{83F3EA86-EFAD-4B2B-A211-B442055CEBC2}" destId="{8AB472C8-FD47-4BF7-9EC6-1E8D6AC202A9}" srcOrd="7" destOrd="0" presId="urn:microsoft.com/office/officeart/2008/layout/VerticalCurvedList"/>
    <dgm:cxn modelId="{F5B3088A-6410-4DD1-8343-23B6F97B4679}" type="presParOf" srcId="{83F3EA86-EFAD-4B2B-A211-B442055CEBC2}" destId="{A8CE57D8-9C43-4C7A-8EF4-D8FAC0CB9C13}" srcOrd="8" destOrd="0" presId="urn:microsoft.com/office/officeart/2008/layout/VerticalCurvedList"/>
    <dgm:cxn modelId="{794DD4EA-E9C0-4914-85E5-553F463F648A}" type="presParOf" srcId="{A8CE57D8-9C43-4C7A-8EF4-D8FAC0CB9C13}" destId="{4B0026A8-3A48-4330-879F-FE4C9D10C209}" srcOrd="0" destOrd="0" presId="urn:microsoft.com/office/officeart/2008/layout/VerticalCurvedList"/>
    <dgm:cxn modelId="{D61018BA-954B-424C-9066-68126BC7B8D4}" type="presParOf" srcId="{83F3EA86-EFAD-4B2B-A211-B442055CEBC2}" destId="{CEAC0D4F-AAD3-4F99-AFE5-03E310645077}" srcOrd="9" destOrd="0" presId="urn:microsoft.com/office/officeart/2008/layout/VerticalCurvedList"/>
    <dgm:cxn modelId="{E779B6D5-B31D-4AB2-A556-C9F66A5EC99F}" type="presParOf" srcId="{83F3EA86-EFAD-4B2B-A211-B442055CEBC2}" destId="{0EE70648-49C9-4C9C-965D-074CC6074181}" srcOrd="10" destOrd="0" presId="urn:microsoft.com/office/officeart/2008/layout/VerticalCurvedList"/>
    <dgm:cxn modelId="{E56070E4-4094-43A5-9AAA-AF6664705D17}" type="presParOf" srcId="{0EE70648-49C9-4C9C-965D-074CC6074181}" destId="{66367C31-D052-49AC-9625-B0F8F5E7D27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B5D52C-82B4-407C-8105-75491851EB1B}">
      <dsp:nvSpPr>
        <dsp:cNvPr id="0" name=""/>
        <dsp:cNvSpPr/>
      </dsp:nvSpPr>
      <dsp:spPr>
        <a:xfrm>
          <a:off x="2447" y="562669"/>
          <a:ext cx="1941555" cy="1164933"/>
        </a:xfrm>
        <a:prstGeom prst="rect">
          <a:avLst/>
        </a:prstGeom>
        <a:solidFill>
          <a:srgbClr val="09264E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Arial"/>
              <a:cs typeface="Arial"/>
            </a:rPr>
            <a:t>Global health organizations: WHO, UNICEF, </a:t>
          </a:r>
          <a:r>
            <a:rPr lang="en-US" sz="1600" kern="1200" dirty="0" err="1" smtClean="0">
              <a:latin typeface="Arial"/>
              <a:cs typeface="Arial"/>
            </a:rPr>
            <a:t>Gavi</a:t>
          </a:r>
          <a:endParaRPr lang="en-US" sz="1600" kern="1200" dirty="0">
            <a:latin typeface="Arial"/>
            <a:cs typeface="Arial"/>
          </a:endParaRPr>
        </a:p>
      </dsp:txBody>
      <dsp:txXfrm>
        <a:off x="2447" y="562669"/>
        <a:ext cx="1941555" cy="1164933"/>
      </dsp:txXfrm>
    </dsp:sp>
    <dsp:sp modelId="{D2CA976F-D92D-4AF3-AB8F-5A992469274D}">
      <dsp:nvSpPr>
        <dsp:cNvPr id="0" name=""/>
        <dsp:cNvSpPr/>
      </dsp:nvSpPr>
      <dsp:spPr>
        <a:xfrm>
          <a:off x="2138158" y="562669"/>
          <a:ext cx="1941555" cy="1164933"/>
        </a:xfrm>
        <a:prstGeom prst="rect">
          <a:avLst/>
        </a:prstGeom>
        <a:solidFill>
          <a:srgbClr val="09264E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>
              <a:latin typeface="Arial"/>
              <a:cs typeface="Arial"/>
            </a:rPr>
            <a:t>Gavi-eligible (low-income) country decision makers</a:t>
          </a:r>
          <a:endParaRPr lang="en-US" sz="1600" kern="1200" dirty="0">
            <a:latin typeface="Arial"/>
            <a:cs typeface="Arial"/>
          </a:endParaRPr>
        </a:p>
      </dsp:txBody>
      <dsp:txXfrm>
        <a:off x="2138158" y="562669"/>
        <a:ext cx="1941555" cy="1164933"/>
      </dsp:txXfrm>
    </dsp:sp>
    <dsp:sp modelId="{AEC81D50-A3E7-4EB0-B939-5FC0DD77475A}">
      <dsp:nvSpPr>
        <dsp:cNvPr id="0" name=""/>
        <dsp:cNvSpPr/>
      </dsp:nvSpPr>
      <dsp:spPr>
        <a:xfrm>
          <a:off x="4273869" y="562669"/>
          <a:ext cx="1941555" cy="1164933"/>
        </a:xfrm>
        <a:prstGeom prst="rect">
          <a:avLst/>
        </a:prstGeom>
        <a:solidFill>
          <a:srgbClr val="09264E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Arial"/>
              <a:cs typeface="Arial"/>
            </a:rPr>
            <a:t>Funding agencies</a:t>
          </a:r>
          <a:endParaRPr lang="en-US" sz="1600" kern="1200" dirty="0">
            <a:latin typeface="Arial"/>
            <a:cs typeface="Arial"/>
          </a:endParaRPr>
        </a:p>
      </dsp:txBody>
      <dsp:txXfrm>
        <a:off x="4273869" y="562669"/>
        <a:ext cx="1941555" cy="1164933"/>
      </dsp:txXfrm>
    </dsp:sp>
    <dsp:sp modelId="{178E7FC7-4FE8-4925-BC21-09EDC3AA6CB7}">
      <dsp:nvSpPr>
        <dsp:cNvPr id="0" name=""/>
        <dsp:cNvSpPr/>
      </dsp:nvSpPr>
      <dsp:spPr>
        <a:xfrm>
          <a:off x="0" y="3244567"/>
          <a:ext cx="1941555" cy="1164933"/>
        </a:xfrm>
        <a:prstGeom prst="rect">
          <a:avLst/>
        </a:prstGeom>
        <a:solidFill>
          <a:srgbClr val="09264E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Arial"/>
              <a:cs typeface="Arial"/>
            </a:rPr>
            <a:t>Manufacturers</a:t>
          </a:r>
          <a:endParaRPr lang="en-US" sz="1600" kern="1200" dirty="0">
            <a:latin typeface="Arial"/>
            <a:cs typeface="Arial"/>
          </a:endParaRPr>
        </a:p>
      </dsp:txBody>
      <dsp:txXfrm>
        <a:off x="0" y="3244567"/>
        <a:ext cx="1941555" cy="1164933"/>
      </dsp:txXfrm>
    </dsp:sp>
    <dsp:sp modelId="{A741FBC7-9815-41AB-8BBD-FEDD7EFEDE26}">
      <dsp:nvSpPr>
        <dsp:cNvPr id="0" name=""/>
        <dsp:cNvSpPr/>
      </dsp:nvSpPr>
      <dsp:spPr>
        <a:xfrm>
          <a:off x="2447" y="1921758"/>
          <a:ext cx="1941555" cy="1164933"/>
        </a:xfrm>
        <a:prstGeom prst="rect">
          <a:avLst/>
        </a:prstGeom>
        <a:solidFill>
          <a:srgbClr val="09264E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Arial"/>
              <a:cs typeface="Arial"/>
            </a:rPr>
            <a:t>Researchers</a:t>
          </a:r>
          <a:endParaRPr lang="en-US" sz="1600" kern="1200" dirty="0">
            <a:latin typeface="Arial"/>
            <a:cs typeface="Arial"/>
          </a:endParaRPr>
        </a:p>
      </dsp:txBody>
      <dsp:txXfrm>
        <a:off x="2447" y="1921758"/>
        <a:ext cx="1941555" cy="1164933"/>
      </dsp:txXfrm>
    </dsp:sp>
    <dsp:sp modelId="{DBD4C2C1-B1D3-46FF-B49B-D97172795BD6}">
      <dsp:nvSpPr>
        <dsp:cNvPr id="0" name=""/>
        <dsp:cNvSpPr/>
      </dsp:nvSpPr>
      <dsp:spPr>
        <a:xfrm>
          <a:off x="6381350" y="574512"/>
          <a:ext cx="1941555" cy="1164933"/>
        </a:xfrm>
        <a:prstGeom prst="rect">
          <a:avLst/>
        </a:prstGeom>
        <a:solidFill>
          <a:srgbClr val="09264E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Arial"/>
              <a:cs typeface="Arial"/>
            </a:rPr>
            <a:t>National &amp; local governments in LMICs &amp; HICs</a:t>
          </a:r>
          <a:endParaRPr lang="en-US" sz="1600" kern="1200" dirty="0">
            <a:latin typeface="Arial"/>
            <a:cs typeface="Arial"/>
          </a:endParaRPr>
        </a:p>
      </dsp:txBody>
      <dsp:txXfrm>
        <a:off x="6381350" y="574512"/>
        <a:ext cx="1941555" cy="1164933"/>
      </dsp:txXfrm>
    </dsp:sp>
    <dsp:sp modelId="{5028F1A6-740E-43BE-9601-3B6DC5917502}">
      <dsp:nvSpPr>
        <dsp:cNvPr id="0" name=""/>
        <dsp:cNvSpPr/>
      </dsp:nvSpPr>
      <dsp:spPr>
        <a:xfrm>
          <a:off x="6376574" y="1871398"/>
          <a:ext cx="1941555" cy="1164933"/>
        </a:xfrm>
        <a:prstGeom prst="rect">
          <a:avLst/>
        </a:prstGeom>
        <a:solidFill>
          <a:srgbClr val="09264E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Arial"/>
              <a:cs typeface="Arial"/>
            </a:rPr>
            <a:t>Non-governmental organizations</a:t>
          </a:r>
          <a:endParaRPr lang="en-US" sz="1600" kern="1200" dirty="0">
            <a:latin typeface="Arial"/>
            <a:cs typeface="Arial"/>
          </a:endParaRPr>
        </a:p>
      </dsp:txBody>
      <dsp:txXfrm>
        <a:off x="6376574" y="1871398"/>
        <a:ext cx="1941555" cy="1164933"/>
      </dsp:txXfrm>
    </dsp:sp>
    <dsp:sp modelId="{E44FF789-B94A-41B9-B19E-1062738DE6EE}">
      <dsp:nvSpPr>
        <dsp:cNvPr id="0" name=""/>
        <dsp:cNvSpPr/>
      </dsp:nvSpPr>
      <dsp:spPr>
        <a:xfrm>
          <a:off x="6409581" y="3256410"/>
          <a:ext cx="1941555" cy="1164933"/>
        </a:xfrm>
        <a:prstGeom prst="rect">
          <a:avLst/>
        </a:prstGeom>
        <a:solidFill>
          <a:srgbClr val="09264E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Arial"/>
              <a:cs typeface="Arial"/>
            </a:rPr>
            <a:t>Frontline health workers</a:t>
          </a:r>
          <a:endParaRPr lang="en-US" sz="1600" kern="1200" dirty="0">
            <a:latin typeface="Arial"/>
            <a:cs typeface="Arial"/>
          </a:endParaRPr>
        </a:p>
      </dsp:txBody>
      <dsp:txXfrm>
        <a:off x="6409581" y="3256410"/>
        <a:ext cx="1941555" cy="1164933"/>
      </dsp:txXfrm>
    </dsp:sp>
    <dsp:sp modelId="{F45AD4DA-1379-4070-B936-7EFCA5878E77}">
      <dsp:nvSpPr>
        <dsp:cNvPr id="0" name=""/>
        <dsp:cNvSpPr/>
      </dsp:nvSpPr>
      <dsp:spPr>
        <a:xfrm>
          <a:off x="2138158" y="3280847"/>
          <a:ext cx="1941555" cy="1164933"/>
        </a:xfrm>
        <a:prstGeom prst="rect">
          <a:avLst/>
        </a:prstGeom>
        <a:solidFill>
          <a:srgbClr val="09264E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Arial"/>
              <a:cs typeface="Arial"/>
            </a:rPr>
            <a:t>Educational authorities &amp; academics</a:t>
          </a:r>
          <a:endParaRPr lang="en-US" sz="1600" kern="1200" dirty="0">
            <a:latin typeface="Arial"/>
            <a:cs typeface="Arial"/>
          </a:endParaRPr>
        </a:p>
      </dsp:txBody>
      <dsp:txXfrm>
        <a:off x="2138158" y="3280847"/>
        <a:ext cx="1941555" cy="1164933"/>
      </dsp:txXfrm>
    </dsp:sp>
    <dsp:sp modelId="{DD190954-BA6B-46A4-921F-E261D7451503}">
      <dsp:nvSpPr>
        <dsp:cNvPr id="0" name=""/>
        <dsp:cNvSpPr/>
      </dsp:nvSpPr>
      <dsp:spPr>
        <a:xfrm>
          <a:off x="4273869" y="3280847"/>
          <a:ext cx="1941555" cy="1164933"/>
        </a:xfrm>
        <a:prstGeom prst="rect">
          <a:avLst/>
        </a:prstGeom>
        <a:solidFill>
          <a:srgbClr val="09264E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Arial"/>
              <a:cs typeface="Arial"/>
            </a:rPr>
            <a:t>Media &amp; advocacy groups</a:t>
          </a:r>
          <a:endParaRPr lang="en-US" sz="1600" kern="1200" dirty="0">
            <a:latin typeface="Arial"/>
            <a:cs typeface="Arial"/>
          </a:endParaRPr>
        </a:p>
      </dsp:txBody>
      <dsp:txXfrm>
        <a:off x="4273869" y="3280847"/>
        <a:ext cx="1941555" cy="11649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F6229F-D9AA-48F9-A9E7-BC786D3E821B}">
      <dsp:nvSpPr>
        <dsp:cNvPr id="0" name=""/>
        <dsp:cNvSpPr/>
      </dsp:nvSpPr>
      <dsp:spPr>
        <a:xfrm>
          <a:off x="-4694396" y="-719794"/>
          <a:ext cx="5593047" cy="5593047"/>
        </a:xfrm>
        <a:prstGeom prst="blockArc">
          <a:avLst>
            <a:gd name="adj1" fmla="val 18900000"/>
            <a:gd name="adj2" fmla="val 2700000"/>
            <a:gd name="adj3" fmla="val 386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CC0CC6-47CC-4062-A0F3-10685F28BC28}">
      <dsp:nvSpPr>
        <dsp:cNvPr id="0" name=""/>
        <dsp:cNvSpPr/>
      </dsp:nvSpPr>
      <dsp:spPr>
        <a:xfrm>
          <a:off x="291365" y="152775"/>
          <a:ext cx="7716485" cy="44954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9614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solidFill>
                <a:schemeClr val="bg1"/>
              </a:solidFill>
              <a:latin typeface="Arial"/>
              <a:cs typeface="Arial"/>
            </a:rPr>
            <a:t>1) </a:t>
          </a:r>
          <a:r>
            <a:rPr lang="en-US" sz="1200" b="0" kern="1200" dirty="0" err="1" smtClean="0">
              <a:solidFill>
                <a:schemeClr val="bg1"/>
              </a:solidFill>
              <a:latin typeface="Arial"/>
              <a:cs typeface="Arial"/>
            </a:rPr>
            <a:t>Gavi</a:t>
          </a:r>
          <a:r>
            <a:rPr lang="en-US" sz="1200" b="0" kern="1200" dirty="0" smtClean="0">
              <a:solidFill>
                <a:schemeClr val="bg1"/>
              </a:solidFill>
              <a:latin typeface="Arial"/>
              <a:cs typeface="Arial"/>
            </a:rPr>
            <a:t>-eligible countries that have not yet introduced rotavirus vaccines should strongly consider applying to </a:t>
          </a:r>
          <a:r>
            <a:rPr lang="en-US" sz="1200" b="0" kern="1200" dirty="0" err="1" smtClean="0">
              <a:solidFill>
                <a:schemeClr val="bg1"/>
              </a:solidFill>
              <a:latin typeface="Arial"/>
              <a:cs typeface="Arial"/>
            </a:rPr>
            <a:t>Gavi</a:t>
          </a:r>
          <a:r>
            <a:rPr lang="en-US" sz="1200" b="0" kern="1200" dirty="0" smtClean="0">
              <a:solidFill>
                <a:schemeClr val="bg1"/>
              </a:solidFill>
              <a:latin typeface="Arial"/>
              <a:cs typeface="Arial"/>
            </a:rPr>
            <a:t> for new vaccine support as soon as possible</a:t>
          </a:r>
          <a:endParaRPr lang="en-US" sz="1200" b="0" kern="1200" dirty="0">
            <a:solidFill>
              <a:schemeClr val="bg1"/>
            </a:solidFill>
            <a:latin typeface="Arial"/>
            <a:cs typeface="Arial"/>
          </a:endParaRPr>
        </a:p>
      </dsp:txBody>
      <dsp:txXfrm>
        <a:off x="291365" y="152775"/>
        <a:ext cx="7716485" cy="449547"/>
      </dsp:txXfrm>
    </dsp:sp>
    <dsp:sp modelId="{B597B9D2-DBC8-42D4-965B-7FCD4C14AB83}">
      <dsp:nvSpPr>
        <dsp:cNvPr id="0" name=""/>
        <dsp:cNvSpPr/>
      </dsp:nvSpPr>
      <dsp:spPr>
        <a:xfrm>
          <a:off x="55448" y="141632"/>
          <a:ext cx="471832" cy="471832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2B51A0-F1DF-4ED1-8044-48625F58FE36}">
      <dsp:nvSpPr>
        <dsp:cNvPr id="0" name=""/>
        <dsp:cNvSpPr/>
      </dsp:nvSpPr>
      <dsp:spPr>
        <a:xfrm>
          <a:off x="633194" y="693754"/>
          <a:ext cx="7374655" cy="50065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9614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solidFill>
                <a:schemeClr val="bg1"/>
              </a:solidFill>
              <a:latin typeface="Arial"/>
              <a:cs typeface="Arial"/>
            </a:rPr>
            <a:t>2) To optimize vaccine rollout &amp; maximize number of eligible infants immunized, WHO, UNICEF, Gavi, and other partners should continue to support countries planning to introduce the vaccine (especially cold chain, available supply, and sustainable financing)</a:t>
          </a:r>
          <a:endParaRPr lang="en-US" sz="1200" b="0" kern="1200" dirty="0">
            <a:solidFill>
              <a:schemeClr val="bg1"/>
            </a:solidFill>
            <a:latin typeface="Arial"/>
            <a:cs typeface="Arial"/>
          </a:endParaRPr>
        </a:p>
      </dsp:txBody>
      <dsp:txXfrm>
        <a:off x="633194" y="693754"/>
        <a:ext cx="7374655" cy="500652"/>
      </dsp:txXfrm>
    </dsp:sp>
    <dsp:sp modelId="{9982ED55-6794-41BB-AB26-59D936003F2F}">
      <dsp:nvSpPr>
        <dsp:cNvPr id="0" name=""/>
        <dsp:cNvSpPr/>
      </dsp:nvSpPr>
      <dsp:spPr>
        <a:xfrm>
          <a:off x="397278" y="708164"/>
          <a:ext cx="471832" cy="471832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C80BC1-7AB5-4BA9-B840-86346EDEA8CA}">
      <dsp:nvSpPr>
        <dsp:cNvPr id="0" name=""/>
        <dsp:cNvSpPr/>
      </dsp:nvSpPr>
      <dsp:spPr>
        <a:xfrm>
          <a:off x="820515" y="1289317"/>
          <a:ext cx="7187334" cy="44176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9614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solidFill>
                <a:schemeClr val="bg1"/>
              </a:solidFill>
              <a:latin typeface="Arial"/>
              <a:cs typeface="Arial"/>
            </a:rPr>
            <a:t>3) If rotavirus vaccine of choice is not available, countries should strongly consider introducing any prequalified rotavirus vaccine available in the short-term and work with </a:t>
          </a:r>
          <a:r>
            <a:rPr lang="en-US" sz="1200" b="0" kern="1200" dirty="0" err="1" smtClean="0">
              <a:solidFill>
                <a:schemeClr val="bg1"/>
              </a:solidFill>
              <a:latin typeface="Arial"/>
              <a:cs typeface="Arial"/>
            </a:rPr>
            <a:t>Gavi</a:t>
          </a:r>
          <a:r>
            <a:rPr lang="en-US" sz="1200" b="0" kern="1200" dirty="0" smtClean="0">
              <a:solidFill>
                <a:schemeClr val="bg1"/>
              </a:solidFill>
              <a:latin typeface="Arial"/>
              <a:cs typeface="Arial"/>
            </a:rPr>
            <a:t> for longer-term options.</a:t>
          </a:r>
          <a:endParaRPr lang="en-US" sz="1200" b="0" kern="1200" dirty="0">
            <a:solidFill>
              <a:schemeClr val="bg1"/>
            </a:solidFill>
            <a:latin typeface="Arial"/>
            <a:cs typeface="Arial"/>
          </a:endParaRPr>
        </a:p>
      </dsp:txBody>
      <dsp:txXfrm>
        <a:off x="820515" y="1289317"/>
        <a:ext cx="7187334" cy="441760"/>
      </dsp:txXfrm>
    </dsp:sp>
    <dsp:sp modelId="{5E0FC497-3246-4144-9E3B-2DE8E4234CD9}">
      <dsp:nvSpPr>
        <dsp:cNvPr id="0" name=""/>
        <dsp:cNvSpPr/>
      </dsp:nvSpPr>
      <dsp:spPr>
        <a:xfrm>
          <a:off x="584599" y="1274280"/>
          <a:ext cx="471832" cy="471832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CA77AC-8F24-45D4-B485-A28182B26EBF}">
      <dsp:nvSpPr>
        <dsp:cNvPr id="0" name=""/>
        <dsp:cNvSpPr/>
      </dsp:nvSpPr>
      <dsp:spPr>
        <a:xfrm>
          <a:off x="880325" y="1864345"/>
          <a:ext cx="7127524" cy="42476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9614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solidFill>
                <a:schemeClr val="bg1"/>
              </a:solidFill>
              <a:latin typeface="Arial"/>
              <a:cs typeface="Arial"/>
            </a:rPr>
            <a:t>4) Low- and lower-middle-income countries that have introduced should share lessons with countries that have not yet introduced through focused regional meetings.</a:t>
          </a:r>
          <a:endParaRPr lang="en-US" sz="1200" b="0" kern="1200" dirty="0">
            <a:solidFill>
              <a:schemeClr val="bg1"/>
            </a:solidFill>
            <a:latin typeface="Arial"/>
            <a:cs typeface="Arial"/>
          </a:endParaRPr>
        </a:p>
      </dsp:txBody>
      <dsp:txXfrm>
        <a:off x="880325" y="1864345"/>
        <a:ext cx="7127524" cy="424766"/>
      </dsp:txXfrm>
    </dsp:sp>
    <dsp:sp modelId="{193722B1-D0F9-408A-BE02-EBF164B16C2F}">
      <dsp:nvSpPr>
        <dsp:cNvPr id="0" name=""/>
        <dsp:cNvSpPr/>
      </dsp:nvSpPr>
      <dsp:spPr>
        <a:xfrm>
          <a:off x="644409" y="1840812"/>
          <a:ext cx="471832" cy="471832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E14D8D-563A-46DB-B6A3-D7C8F08C3E80}">
      <dsp:nvSpPr>
        <dsp:cNvPr id="0" name=""/>
        <dsp:cNvSpPr/>
      </dsp:nvSpPr>
      <dsp:spPr>
        <a:xfrm>
          <a:off x="820515" y="2454527"/>
          <a:ext cx="7187334" cy="37746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9614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solidFill>
                <a:schemeClr val="bg1"/>
              </a:solidFill>
              <a:latin typeface="Arial"/>
              <a:cs typeface="Arial"/>
            </a:rPr>
            <a:t>5) Countries planning to introduce rotavirus vaccines should establish a strong surveillance system.</a:t>
          </a:r>
          <a:endParaRPr lang="en-US" sz="1200" b="0" kern="1200" dirty="0">
            <a:solidFill>
              <a:schemeClr val="bg1"/>
            </a:solidFill>
            <a:latin typeface="Arial"/>
            <a:cs typeface="Arial"/>
          </a:endParaRPr>
        </a:p>
      </dsp:txBody>
      <dsp:txXfrm>
        <a:off x="820515" y="2454527"/>
        <a:ext cx="7187334" cy="377466"/>
      </dsp:txXfrm>
    </dsp:sp>
    <dsp:sp modelId="{FC1D314A-838A-4758-BFE5-10C2B19478CE}">
      <dsp:nvSpPr>
        <dsp:cNvPr id="0" name=""/>
        <dsp:cNvSpPr/>
      </dsp:nvSpPr>
      <dsp:spPr>
        <a:xfrm>
          <a:off x="584599" y="2407344"/>
          <a:ext cx="471832" cy="471832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FB06C1-34EB-4290-AB3C-4100F71C8FB0}">
      <dsp:nvSpPr>
        <dsp:cNvPr id="0" name=""/>
        <dsp:cNvSpPr/>
      </dsp:nvSpPr>
      <dsp:spPr>
        <a:xfrm>
          <a:off x="633194" y="3013570"/>
          <a:ext cx="7374655" cy="39161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9614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solidFill>
                <a:schemeClr val="bg1"/>
              </a:solidFill>
              <a:latin typeface="Arial"/>
              <a:cs typeface="Arial"/>
            </a:rPr>
            <a:t>6) Countries that have introduced OR plan to introduce should collect high-quality data to evaluate vaccine impact (esp. on districts with high mortality rates).</a:t>
          </a:r>
          <a:endParaRPr lang="en-US" sz="1200" b="0" kern="1200" dirty="0">
            <a:solidFill>
              <a:schemeClr val="bg1"/>
            </a:solidFill>
            <a:latin typeface="Arial"/>
            <a:cs typeface="Arial"/>
          </a:endParaRPr>
        </a:p>
      </dsp:txBody>
      <dsp:txXfrm>
        <a:off x="633194" y="3013570"/>
        <a:ext cx="7374655" cy="391613"/>
      </dsp:txXfrm>
    </dsp:sp>
    <dsp:sp modelId="{4B034174-7EEF-46D6-955C-2C51E57D45BE}">
      <dsp:nvSpPr>
        <dsp:cNvPr id="0" name=""/>
        <dsp:cNvSpPr/>
      </dsp:nvSpPr>
      <dsp:spPr>
        <a:xfrm>
          <a:off x="397278" y="2973460"/>
          <a:ext cx="471832" cy="471832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7E2353-BA17-4946-AD2E-77980E17A9D7}">
      <dsp:nvSpPr>
        <dsp:cNvPr id="0" name=""/>
        <dsp:cNvSpPr/>
      </dsp:nvSpPr>
      <dsp:spPr>
        <a:xfrm>
          <a:off x="291365" y="3587175"/>
          <a:ext cx="7716485" cy="37746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9614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solidFill>
                <a:schemeClr val="bg1"/>
              </a:solidFill>
              <a:latin typeface="Arial"/>
              <a:cs typeface="Arial"/>
            </a:rPr>
            <a:t>7) Funding agencies should continue to support evaluation of rotavirus vaccine programs (operation, safety, impact).</a:t>
          </a:r>
          <a:endParaRPr lang="en-US" sz="1200" b="0" kern="1200" dirty="0">
            <a:solidFill>
              <a:schemeClr val="bg1"/>
            </a:solidFill>
            <a:latin typeface="Arial"/>
            <a:cs typeface="Arial"/>
          </a:endParaRPr>
        </a:p>
      </dsp:txBody>
      <dsp:txXfrm>
        <a:off x="291365" y="3587175"/>
        <a:ext cx="7716485" cy="377466"/>
      </dsp:txXfrm>
    </dsp:sp>
    <dsp:sp modelId="{6EFA5B5E-B587-4B77-BB5B-DC7B9DC7E327}">
      <dsp:nvSpPr>
        <dsp:cNvPr id="0" name=""/>
        <dsp:cNvSpPr/>
      </dsp:nvSpPr>
      <dsp:spPr>
        <a:xfrm>
          <a:off x="55448" y="3539992"/>
          <a:ext cx="471832" cy="471832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F6229F-D9AA-48F9-A9E7-BC786D3E821B}">
      <dsp:nvSpPr>
        <dsp:cNvPr id="0" name=""/>
        <dsp:cNvSpPr/>
      </dsp:nvSpPr>
      <dsp:spPr>
        <a:xfrm>
          <a:off x="-4849172" y="-743149"/>
          <a:ext cx="5775543" cy="5775543"/>
        </a:xfrm>
        <a:prstGeom prst="blockArc">
          <a:avLst>
            <a:gd name="adj1" fmla="val 18900000"/>
            <a:gd name="adj2" fmla="val 2700000"/>
            <a:gd name="adj3" fmla="val 374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CC0CC6-47CC-4062-A0F3-10685F28BC28}">
      <dsp:nvSpPr>
        <dsp:cNvPr id="0" name=""/>
        <dsp:cNvSpPr/>
      </dsp:nvSpPr>
      <dsp:spPr>
        <a:xfrm>
          <a:off x="345731" y="225871"/>
          <a:ext cx="7859830" cy="45157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8435" tIns="27940" rIns="27940" bIns="2794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kern="1200" dirty="0" smtClean="0">
              <a:solidFill>
                <a:srgbClr val="FFFFFF"/>
              </a:solidFill>
              <a:latin typeface="Arial"/>
              <a:cs typeface="Arial"/>
            </a:rPr>
            <a:t>1) National &amp; local governments enact legislation that addresses issues of the rights of populations to receive recommended vaccines &amp; provisions to ensure supply of quality, affordable vaccines.</a:t>
          </a:r>
          <a:endParaRPr lang="en-US" sz="1100" b="0" kern="1200" dirty="0">
            <a:solidFill>
              <a:srgbClr val="FFFFFF"/>
            </a:solidFill>
            <a:latin typeface="Arial"/>
            <a:cs typeface="Arial"/>
          </a:endParaRPr>
        </a:p>
      </dsp:txBody>
      <dsp:txXfrm>
        <a:off x="345731" y="225871"/>
        <a:ext cx="7859830" cy="451571"/>
      </dsp:txXfrm>
    </dsp:sp>
    <dsp:sp modelId="{B597B9D2-DBC8-42D4-965B-7FCD4C14AB83}">
      <dsp:nvSpPr>
        <dsp:cNvPr id="0" name=""/>
        <dsp:cNvSpPr/>
      </dsp:nvSpPr>
      <dsp:spPr>
        <a:xfrm>
          <a:off x="63499" y="169425"/>
          <a:ext cx="564464" cy="564464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2B51A0-F1DF-4ED1-8044-48625F58FE36}">
      <dsp:nvSpPr>
        <dsp:cNvPr id="0" name=""/>
        <dsp:cNvSpPr/>
      </dsp:nvSpPr>
      <dsp:spPr>
        <a:xfrm>
          <a:off x="717180" y="829458"/>
          <a:ext cx="7488381" cy="59894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8435" tIns="27940" rIns="27940" bIns="2794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kern="1200" dirty="0" smtClean="0">
              <a:solidFill>
                <a:srgbClr val="FFFFFF"/>
              </a:solidFill>
              <a:latin typeface="Arial"/>
              <a:cs typeface="Arial"/>
            </a:rPr>
            <a:t>2) Governments &amp; funding agencies should continue to support research &amp; development of new, low-cost rotavirus vaccines using public, social business, &amp; public-private models.</a:t>
          </a:r>
          <a:endParaRPr lang="en-US" sz="1100" b="0" kern="1200" dirty="0">
            <a:solidFill>
              <a:srgbClr val="FFFFFF"/>
            </a:solidFill>
            <a:latin typeface="Arial"/>
            <a:cs typeface="Arial"/>
          </a:endParaRPr>
        </a:p>
      </dsp:txBody>
      <dsp:txXfrm>
        <a:off x="717180" y="829458"/>
        <a:ext cx="7488381" cy="598942"/>
      </dsp:txXfrm>
    </dsp:sp>
    <dsp:sp modelId="{9982ED55-6794-41BB-AB26-59D936003F2F}">
      <dsp:nvSpPr>
        <dsp:cNvPr id="0" name=""/>
        <dsp:cNvSpPr/>
      </dsp:nvSpPr>
      <dsp:spPr>
        <a:xfrm>
          <a:off x="434947" y="846696"/>
          <a:ext cx="564464" cy="564464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C80BC1-7AB5-4BA9-B840-86346EDEA8CA}">
      <dsp:nvSpPr>
        <dsp:cNvPr id="0" name=""/>
        <dsp:cNvSpPr/>
      </dsp:nvSpPr>
      <dsp:spPr>
        <a:xfrm>
          <a:off x="887034" y="1502868"/>
          <a:ext cx="7318527" cy="60666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8435" tIns="27940" rIns="27940" bIns="2794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kern="1200" dirty="0" smtClean="0">
              <a:solidFill>
                <a:srgbClr val="FFFFFF"/>
              </a:solidFill>
              <a:latin typeface="Arial"/>
              <a:cs typeface="Arial"/>
            </a:rPr>
            <a:t>3) Global health agencies &amp; NGOs influential in vaccine programs expedite initiatives to ensure prices paid for rotavirus vaccines reflect true manufacturing costs, provide reasonable returns on manufacturers’ investments, and take into account a country’s ability to pay. All countries should report the price of their vaccine to WHO’s V3P Project.</a:t>
          </a:r>
          <a:endParaRPr lang="en-US" sz="1100" b="0" kern="1200" dirty="0">
            <a:solidFill>
              <a:srgbClr val="FFFFFF"/>
            </a:solidFill>
            <a:latin typeface="Arial"/>
            <a:cs typeface="Arial"/>
          </a:endParaRPr>
        </a:p>
      </dsp:txBody>
      <dsp:txXfrm>
        <a:off x="887034" y="1502868"/>
        <a:ext cx="7318527" cy="606663"/>
      </dsp:txXfrm>
    </dsp:sp>
    <dsp:sp modelId="{5E0FC497-3246-4144-9E3B-2DE8E4234CD9}">
      <dsp:nvSpPr>
        <dsp:cNvPr id="0" name=""/>
        <dsp:cNvSpPr/>
      </dsp:nvSpPr>
      <dsp:spPr>
        <a:xfrm>
          <a:off x="604801" y="1523968"/>
          <a:ext cx="564464" cy="564464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CA77AC-8F24-45D4-B485-A28182B26EBF}">
      <dsp:nvSpPr>
        <dsp:cNvPr id="0" name=""/>
        <dsp:cNvSpPr/>
      </dsp:nvSpPr>
      <dsp:spPr>
        <a:xfrm>
          <a:off x="887034" y="2178720"/>
          <a:ext cx="7318527" cy="60864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8435" tIns="27940" rIns="27940" bIns="2794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kern="1200" dirty="0" smtClean="0">
              <a:solidFill>
                <a:srgbClr val="FFFFFF"/>
              </a:solidFill>
              <a:latin typeface="Arial"/>
              <a:cs typeface="Arial"/>
            </a:rPr>
            <a:t>4) To ensure integration with existing interventions by GAPPD, national governments should provide training courses to update frontline health workers; and, data should be collected by educational authorities &amp; academia to determine the information being incorporated into health worker curricula. </a:t>
          </a:r>
          <a:endParaRPr lang="en-US" sz="1100" b="0" kern="1200" dirty="0">
            <a:solidFill>
              <a:srgbClr val="FFFFFF"/>
            </a:solidFill>
            <a:latin typeface="Arial"/>
            <a:cs typeface="Arial"/>
          </a:endParaRPr>
        </a:p>
      </dsp:txBody>
      <dsp:txXfrm>
        <a:off x="887034" y="2178720"/>
        <a:ext cx="7318527" cy="608646"/>
      </dsp:txXfrm>
    </dsp:sp>
    <dsp:sp modelId="{193722B1-D0F9-408A-BE02-EBF164B16C2F}">
      <dsp:nvSpPr>
        <dsp:cNvPr id="0" name=""/>
        <dsp:cNvSpPr/>
      </dsp:nvSpPr>
      <dsp:spPr>
        <a:xfrm>
          <a:off x="604801" y="2200811"/>
          <a:ext cx="564464" cy="564464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E14D8D-563A-46DB-B6A3-D7C8F08C3E80}">
      <dsp:nvSpPr>
        <dsp:cNvPr id="0" name=""/>
        <dsp:cNvSpPr/>
      </dsp:nvSpPr>
      <dsp:spPr>
        <a:xfrm>
          <a:off x="717180" y="2934529"/>
          <a:ext cx="7488381" cy="45157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8435" tIns="27940" rIns="27940" bIns="2794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kern="1200" dirty="0" smtClean="0">
              <a:solidFill>
                <a:srgbClr val="FFFFFF"/>
              </a:solidFill>
              <a:latin typeface="Arial"/>
              <a:cs typeface="Arial"/>
            </a:rPr>
            <a:t>5) National governments, funding agencies, and global health entities should support media &amp; advocacy groups to ensure benefits of rotavirus &amp; other vaccines are conveyed to the public.</a:t>
          </a:r>
          <a:endParaRPr lang="en-US" sz="1100" b="0" kern="1200" dirty="0">
            <a:solidFill>
              <a:srgbClr val="FFFFFF"/>
            </a:solidFill>
            <a:latin typeface="Arial"/>
            <a:cs typeface="Arial"/>
          </a:endParaRPr>
        </a:p>
      </dsp:txBody>
      <dsp:txXfrm>
        <a:off x="717180" y="2934529"/>
        <a:ext cx="7488381" cy="451571"/>
      </dsp:txXfrm>
    </dsp:sp>
    <dsp:sp modelId="{FC1D314A-838A-4758-BFE5-10C2B19478CE}">
      <dsp:nvSpPr>
        <dsp:cNvPr id="0" name=""/>
        <dsp:cNvSpPr/>
      </dsp:nvSpPr>
      <dsp:spPr>
        <a:xfrm>
          <a:off x="434947" y="2878082"/>
          <a:ext cx="564464" cy="564464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FB06C1-34EB-4290-AB3C-4100F71C8FB0}">
      <dsp:nvSpPr>
        <dsp:cNvPr id="0" name=""/>
        <dsp:cNvSpPr/>
      </dsp:nvSpPr>
      <dsp:spPr>
        <a:xfrm>
          <a:off x="345731" y="3611800"/>
          <a:ext cx="7859830" cy="45157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8435" tIns="27940" rIns="27940" bIns="2794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kern="1200" dirty="0" smtClean="0">
              <a:solidFill>
                <a:srgbClr val="FFFFFF"/>
              </a:solidFill>
              <a:latin typeface="Arial"/>
              <a:cs typeface="Arial"/>
            </a:rPr>
            <a:t>6) WHO, UNIFEC, and NGOs should collect data to better understand reasons why a number of high-income countries have not yet included rotavirus vaccines in their NIP.</a:t>
          </a:r>
          <a:endParaRPr lang="en-US" sz="1100" b="0" kern="1200" dirty="0">
            <a:solidFill>
              <a:srgbClr val="FFFFFF"/>
            </a:solidFill>
            <a:latin typeface="Arial"/>
            <a:cs typeface="Arial"/>
          </a:endParaRPr>
        </a:p>
      </dsp:txBody>
      <dsp:txXfrm>
        <a:off x="345731" y="3611800"/>
        <a:ext cx="7859830" cy="451571"/>
      </dsp:txXfrm>
    </dsp:sp>
    <dsp:sp modelId="{4B034174-7EEF-46D6-955C-2C51E57D45BE}">
      <dsp:nvSpPr>
        <dsp:cNvPr id="0" name=""/>
        <dsp:cNvSpPr/>
      </dsp:nvSpPr>
      <dsp:spPr>
        <a:xfrm>
          <a:off x="63499" y="3555354"/>
          <a:ext cx="564464" cy="564464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F6229F-D9AA-48F9-A9E7-BC786D3E821B}">
      <dsp:nvSpPr>
        <dsp:cNvPr id="0" name=""/>
        <dsp:cNvSpPr/>
      </dsp:nvSpPr>
      <dsp:spPr>
        <a:xfrm>
          <a:off x="-4580288" y="-702272"/>
          <a:ext cx="5456128" cy="5456128"/>
        </a:xfrm>
        <a:prstGeom prst="blockArc">
          <a:avLst>
            <a:gd name="adj1" fmla="val 18900000"/>
            <a:gd name="adj2" fmla="val 2700000"/>
            <a:gd name="adj3" fmla="val 396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CC0CC6-47CC-4062-A0F3-10685F28BC28}">
      <dsp:nvSpPr>
        <dsp:cNvPr id="0" name=""/>
        <dsp:cNvSpPr/>
      </dsp:nvSpPr>
      <dsp:spPr>
        <a:xfrm>
          <a:off x="327073" y="213356"/>
          <a:ext cx="7869300" cy="42655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8575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latin typeface="Arial"/>
              <a:cs typeface="Arial"/>
            </a:rPr>
            <a:t>1) </a:t>
          </a:r>
          <a:r>
            <a:rPr lang="en-US" sz="1200" b="0" kern="1200" dirty="0" smtClean="0">
              <a:solidFill>
                <a:schemeClr val="bg1"/>
              </a:solidFill>
              <a:latin typeface="Arial"/>
              <a:cs typeface="Arial"/>
            </a:rPr>
            <a:t>Quantify changes in morbidity &amp; mortality from severe diarrheal disease in countries using rotavirus vaccine</a:t>
          </a:r>
          <a:endParaRPr lang="en-US" sz="1200" b="0" kern="1200" dirty="0">
            <a:solidFill>
              <a:schemeClr val="bg1"/>
            </a:solidFill>
            <a:latin typeface="Arial"/>
            <a:cs typeface="Arial"/>
          </a:endParaRPr>
        </a:p>
      </dsp:txBody>
      <dsp:txXfrm>
        <a:off x="327073" y="213356"/>
        <a:ext cx="7869300" cy="426550"/>
      </dsp:txXfrm>
    </dsp:sp>
    <dsp:sp modelId="{B597B9D2-DBC8-42D4-965B-7FCD4C14AB83}">
      <dsp:nvSpPr>
        <dsp:cNvPr id="0" name=""/>
        <dsp:cNvSpPr/>
      </dsp:nvSpPr>
      <dsp:spPr>
        <a:xfrm>
          <a:off x="60479" y="160037"/>
          <a:ext cx="533188" cy="533188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2B51A0-F1DF-4ED1-8044-48625F58FE36}">
      <dsp:nvSpPr>
        <dsp:cNvPr id="0" name=""/>
        <dsp:cNvSpPr/>
      </dsp:nvSpPr>
      <dsp:spPr>
        <a:xfrm>
          <a:off x="677941" y="783499"/>
          <a:ext cx="7518433" cy="56575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8575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Arial"/>
              <a:cs typeface="Arial"/>
            </a:rPr>
            <a:t>2) Examine effect of vaccination on epidemiology of rotavirus</a:t>
          </a:r>
          <a:endParaRPr lang="en-US" sz="1200" kern="1200" dirty="0">
            <a:latin typeface="Arial"/>
            <a:cs typeface="Arial"/>
          </a:endParaRPr>
        </a:p>
      </dsp:txBody>
      <dsp:txXfrm>
        <a:off x="677941" y="783499"/>
        <a:ext cx="7518433" cy="565755"/>
      </dsp:txXfrm>
    </dsp:sp>
    <dsp:sp modelId="{9982ED55-6794-41BB-AB26-59D936003F2F}">
      <dsp:nvSpPr>
        <dsp:cNvPr id="0" name=""/>
        <dsp:cNvSpPr/>
      </dsp:nvSpPr>
      <dsp:spPr>
        <a:xfrm>
          <a:off x="411346" y="799782"/>
          <a:ext cx="533188" cy="533188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C80BC1-7AB5-4BA9-B840-86346EDEA8CA}">
      <dsp:nvSpPr>
        <dsp:cNvPr id="0" name=""/>
        <dsp:cNvSpPr/>
      </dsp:nvSpPr>
      <dsp:spPr>
        <a:xfrm>
          <a:off x="838383" y="1492846"/>
          <a:ext cx="7357990" cy="42655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8575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Arial"/>
              <a:cs typeface="Arial"/>
            </a:rPr>
            <a:t>3) Assess evidence of indirect benefits among unvaccinated children</a:t>
          </a:r>
          <a:endParaRPr lang="en-US" sz="1200" kern="1200" dirty="0">
            <a:latin typeface="Arial"/>
            <a:cs typeface="Arial"/>
          </a:endParaRPr>
        </a:p>
      </dsp:txBody>
      <dsp:txXfrm>
        <a:off x="838383" y="1492846"/>
        <a:ext cx="7357990" cy="426550"/>
      </dsp:txXfrm>
    </dsp:sp>
    <dsp:sp modelId="{5E0FC497-3246-4144-9E3B-2DE8E4234CD9}">
      <dsp:nvSpPr>
        <dsp:cNvPr id="0" name=""/>
        <dsp:cNvSpPr/>
      </dsp:nvSpPr>
      <dsp:spPr>
        <a:xfrm>
          <a:off x="571789" y="1439527"/>
          <a:ext cx="533188" cy="533188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CA77AC-8F24-45D4-B485-A28182B26EBF}">
      <dsp:nvSpPr>
        <dsp:cNvPr id="0" name=""/>
        <dsp:cNvSpPr/>
      </dsp:nvSpPr>
      <dsp:spPr>
        <a:xfrm>
          <a:off x="838383" y="2132186"/>
          <a:ext cx="7357990" cy="42655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8575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solidFill>
                <a:schemeClr val="bg1"/>
              </a:solidFill>
              <a:latin typeface="Arial"/>
              <a:cs typeface="Arial"/>
            </a:rPr>
            <a:t>4) Perform long-term monitoring to assess possible changes in ecology of circulating strains after vaccine implementation</a:t>
          </a:r>
          <a:endParaRPr lang="en-US" sz="1200" b="0" kern="1200" dirty="0">
            <a:solidFill>
              <a:schemeClr val="bg1"/>
            </a:solidFill>
            <a:latin typeface="Arial"/>
            <a:cs typeface="Arial"/>
          </a:endParaRPr>
        </a:p>
      </dsp:txBody>
      <dsp:txXfrm>
        <a:off x="838383" y="2132186"/>
        <a:ext cx="7357990" cy="426550"/>
      </dsp:txXfrm>
    </dsp:sp>
    <dsp:sp modelId="{193722B1-D0F9-408A-BE02-EBF164B16C2F}">
      <dsp:nvSpPr>
        <dsp:cNvPr id="0" name=""/>
        <dsp:cNvSpPr/>
      </dsp:nvSpPr>
      <dsp:spPr>
        <a:xfrm>
          <a:off x="571789" y="2078867"/>
          <a:ext cx="533188" cy="533188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E14D8D-563A-46DB-B6A3-D7C8F08C3E80}">
      <dsp:nvSpPr>
        <dsp:cNvPr id="0" name=""/>
        <dsp:cNvSpPr/>
      </dsp:nvSpPr>
      <dsp:spPr>
        <a:xfrm>
          <a:off x="677941" y="2771931"/>
          <a:ext cx="7518433" cy="42655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8575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solidFill>
                <a:schemeClr val="bg1"/>
              </a:solidFill>
              <a:latin typeface="Arial"/>
              <a:cs typeface="Arial"/>
            </a:rPr>
            <a:t>5) Assess effectiveness of vaccination beyond one year of age &amp; against circulating strains</a:t>
          </a:r>
          <a:endParaRPr lang="en-US" sz="1200" b="0" kern="1200" dirty="0">
            <a:solidFill>
              <a:schemeClr val="bg1"/>
            </a:solidFill>
            <a:latin typeface="Arial"/>
            <a:cs typeface="Arial"/>
          </a:endParaRPr>
        </a:p>
      </dsp:txBody>
      <dsp:txXfrm>
        <a:off x="677941" y="2771931"/>
        <a:ext cx="7518433" cy="426550"/>
      </dsp:txXfrm>
    </dsp:sp>
    <dsp:sp modelId="{FC1D314A-838A-4758-BFE5-10C2B19478CE}">
      <dsp:nvSpPr>
        <dsp:cNvPr id="0" name=""/>
        <dsp:cNvSpPr/>
      </dsp:nvSpPr>
      <dsp:spPr>
        <a:xfrm>
          <a:off x="411346" y="2718612"/>
          <a:ext cx="533188" cy="533188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FB06C1-34EB-4290-AB3C-4100F71C8FB0}">
      <dsp:nvSpPr>
        <dsp:cNvPr id="0" name=""/>
        <dsp:cNvSpPr/>
      </dsp:nvSpPr>
      <dsp:spPr>
        <a:xfrm>
          <a:off x="327073" y="3411676"/>
          <a:ext cx="7869300" cy="42655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8575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solidFill>
                <a:schemeClr val="bg1"/>
              </a:solidFill>
              <a:latin typeface="Arial"/>
              <a:cs typeface="Arial"/>
            </a:rPr>
            <a:t>6) Examine vaccine safety with respect to intussusception in targeted settings &amp; assess identified risks in the context of vaccine benefits</a:t>
          </a:r>
          <a:endParaRPr lang="en-US" sz="1200" b="0" kern="1200" dirty="0">
            <a:solidFill>
              <a:schemeClr val="bg1"/>
            </a:solidFill>
            <a:latin typeface="Arial"/>
            <a:cs typeface="Arial"/>
          </a:endParaRPr>
        </a:p>
      </dsp:txBody>
      <dsp:txXfrm>
        <a:off x="327073" y="3411676"/>
        <a:ext cx="7869300" cy="426550"/>
      </dsp:txXfrm>
    </dsp:sp>
    <dsp:sp modelId="{4B034174-7EEF-46D6-955C-2C51E57D45BE}">
      <dsp:nvSpPr>
        <dsp:cNvPr id="0" name=""/>
        <dsp:cNvSpPr/>
      </dsp:nvSpPr>
      <dsp:spPr>
        <a:xfrm>
          <a:off x="60479" y="3358357"/>
          <a:ext cx="533188" cy="533188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F6229F-D9AA-48F9-A9E7-BC786D3E821B}">
      <dsp:nvSpPr>
        <dsp:cNvPr id="0" name=""/>
        <dsp:cNvSpPr/>
      </dsp:nvSpPr>
      <dsp:spPr>
        <a:xfrm>
          <a:off x="-4017343" y="-616689"/>
          <a:ext cx="4787390" cy="4787390"/>
        </a:xfrm>
        <a:prstGeom prst="blockArc">
          <a:avLst>
            <a:gd name="adj1" fmla="val 18900000"/>
            <a:gd name="adj2" fmla="val 2700000"/>
            <a:gd name="adj3" fmla="val 451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CC0CC6-47CC-4062-A0F3-10685F28BC28}">
      <dsp:nvSpPr>
        <dsp:cNvPr id="0" name=""/>
        <dsp:cNvSpPr/>
      </dsp:nvSpPr>
      <dsp:spPr>
        <a:xfrm>
          <a:off x="495210" y="355401"/>
          <a:ext cx="7525305" cy="71080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4199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>
              <a:latin typeface="Arial"/>
              <a:cs typeface="Arial"/>
            </a:rPr>
            <a:t>1) </a:t>
          </a:r>
          <a:r>
            <a:rPr lang="en-US" sz="1400" b="0" kern="1200" dirty="0" smtClean="0">
              <a:solidFill>
                <a:schemeClr val="bg1"/>
              </a:solidFill>
              <a:latin typeface="Arial"/>
              <a:cs typeface="Arial"/>
            </a:rPr>
            <a:t>Assess possible interference of oral polio vaccine, breastfeeding, and gut microbiome and/or intestinal enteropathy on vaccine effectiveness</a:t>
          </a:r>
          <a:endParaRPr lang="en-US" sz="1400" b="0" kern="1200" dirty="0">
            <a:solidFill>
              <a:schemeClr val="bg1"/>
            </a:solidFill>
            <a:latin typeface="Arial"/>
            <a:cs typeface="Arial"/>
          </a:endParaRPr>
        </a:p>
      </dsp:txBody>
      <dsp:txXfrm>
        <a:off x="495210" y="355401"/>
        <a:ext cx="7525305" cy="710802"/>
      </dsp:txXfrm>
    </dsp:sp>
    <dsp:sp modelId="{B597B9D2-DBC8-42D4-965B-7FCD4C14AB83}">
      <dsp:nvSpPr>
        <dsp:cNvPr id="0" name=""/>
        <dsp:cNvSpPr/>
      </dsp:nvSpPr>
      <dsp:spPr>
        <a:xfrm>
          <a:off x="50958" y="266550"/>
          <a:ext cx="888502" cy="888502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2B51A0-F1DF-4ED1-8044-48625F58FE36}">
      <dsp:nvSpPr>
        <dsp:cNvPr id="0" name=""/>
        <dsp:cNvSpPr/>
      </dsp:nvSpPr>
      <dsp:spPr>
        <a:xfrm>
          <a:off x="753586" y="1305619"/>
          <a:ext cx="7266929" cy="94277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4199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/>
              <a:cs typeface="Arial"/>
            </a:rPr>
            <a:t>2) Investigate regional differences in vaccine impact related to genetic differences and specific immunological characteristics of circulating strains</a:t>
          </a:r>
          <a:endParaRPr lang="en-US" sz="1400" kern="1200" dirty="0">
            <a:latin typeface="Arial"/>
            <a:cs typeface="Arial"/>
          </a:endParaRPr>
        </a:p>
      </dsp:txBody>
      <dsp:txXfrm>
        <a:off x="753586" y="1305619"/>
        <a:ext cx="7266929" cy="942772"/>
      </dsp:txXfrm>
    </dsp:sp>
    <dsp:sp modelId="{9982ED55-6794-41BB-AB26-59D936003F2F}">
      <dsp:nvSpPr>
        <dsp:cNvPr id="0" name=""/>
        <dsp:cNvSpPr/>
      </dsp:nvSpPr>
      <dsp:spPr>
        <a:xfrm>
          <a:off x="309335" y="1332754"/>
          <a:ext cx="888502" cy="888502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C80BC1-7AB5-4BA9-B840-86346EDEA8CA}">
      <dsp:nvSpPr>
        <dsp:cNvPr id="0" name=""/>
        <dsp:cNvSpPr/>
      </dsp:nvSpPr>
      <dsp:spPr>
        <a:xfrm>
          <a:off x="495210" y="2487807"/>
          <a:ext cx="7525305" cy="71080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4199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/>
              <a:cs typeface="Arial"/>
            </a:rPr>
            <a:t>3) Examine effect of different vaccine schedules on vaccine performance</a:t>
          </a:r>
          <a:endParaRPr lang="en-US" sz="1400" kern="1200" dirty="0">
            <a:latin typeface="Arial"/>
            <a:cs typeface="Arial"/>
          </a:endParaRPr>
        </a:p>
      </dsp:txBody>
      <dsp:txXfrm>
        <a:off x="495210" y="2487807"/>
        <a:ext cx="7525305" cy="710802"/>
      </dsp:txXfrm>
    </dsp:sp>
    <dsp:sp modelId="{5E0FC497-3246-4144-9E3B-2DE8E4234CD9}">
      <dsp:nvSpPr>
        <dsp:cNvPr id="0" name=""/>
        <dsp:cNvSpPr/>
      </dsp:nvSpPr>
      <dsp:spPr>
        <a:xfrm>
          <a:off x="50958" y="2398957"/>
          <a:ext cx="888502" cy="888502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F6229F-D9AA-48F9-A9E7-BC786D3E821B}">
      <dsp:nvSpPr>
        <dsp:cNvPr id="0" name=""/>
        <dsp:cNvSpPr/>
      </dsp:nvSpPr>
      <dsp:spPr>
        <a:xfrm>
          <a:off x="-4282073" y="-656935"/>
          <a:ext cx="5101870" cy="5101870"/>
        </a:xfrm>
        <a:prstGeom prst="blockArc">
          <a:avLst>
            <a:gd name="adj1" fmla="val 18900000"/>
            <a:gd name="adj2" fmla="val 2700000"/>
            <a:gd name="adj3" fmla="val 423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CC0CC6-47CC-4062-A0F3-10685F28BC28}">
      <dsp:nvSpPr>
        <dsp:cNvPr id="0" name=""/>
        <dsp:cNvSpPr/>
      </dsp:nvSpPr>
      <dsp:spPr>
        <a:xfrm>
          <a:off x="429490" y="291221"/>
          <a:ext cx="7818973" cy="58274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55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1) </a:t>
          </a:r>
          <a:r>
            <a:rPr lang="en-US" sz="1400" b="0" kern="1200" dirty="0" smtClean="0">
              <a:solidFill>
                <a:schemeClr val="bg1"/>
              </a:solidFill>
            </a:rPr>
            <a:t>Pursue development of non-live oral vaccines and birth dose of live oral vaccine that may overcome come interference observed in low-income countries</a:t>
          </a:r>
          <a:endParaRPr lang="en-US" sz="1400" b="0" kern="1200" dirty="0">
            <a:solidFill>
              <a:schemeClr val="bg1"/>
            </a:solidFill>
          </a:endParaRPr>
        </a:p>
      </dsp:txBody>
      <dsp:txXfrm>
        <a:off x="429490" y="291221"/>
        <a:ext cx="7818973" cy="582745"/>
      </dsp:txXfrm>
    </dsp:sp>
    <dsp:sp modelId="{B597B9D2-DBC8-42D4-965B-7FCD4C14AB83}">
      <dsp:nvSpPr>
        <dsp:cNvPr id="0" name=""/>
        <dsp:cNvSpPr/>
      </dsp:nvSpPr>
      <dsp:spPr>
        <a:xfrm>
          <a:off x="65274" y="218378"/>
          <a:ext cx="728432" cy="728432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2B51A0-F1DF-4ED1-8044-48625F58FE36}">
      <dsp:nvSpPr>
        <dsp:cNvPr id="0" name=""/>
        <dsp:cNvSpPr/>
      </dsp:nvSpPr>
      <dsp:spPr>
        <a:xfrm>
          <a:off x="763592" y="1070401"/>
          <a:ext cx="7484872" cy="77292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55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2) Explore the mechanism of immunologic protection for rotavirus infection/disease to help identify correlates of protection to facilitate vaccine testing</a:t>
          </a:r>
          <a:endParaRPr lang="en-US" sz="1400" kern="1200" dirty="0"/>
        </a:p>
      </dsp:txBody>
      <dsp:txXfrm>
        <a:off x="763592" y="1070401"/>
        <a:ext cx="7484872" cy="772924"/>
      </dsp:txXfrm>
    </dsp:sp>
    <dsp:sp modelId="{9982ED55-6794-41BB-AB26-59D936003F2F}">
      <dsp:nvSpPr>
        <dsp:cNvPr id="0" name=""/>
        <dsp:cNvSpPr/>
      </dsp:nvSpPr>
      <dsp:spPr>
        <a:xfrm>
          <a:off x="399376" y="1092648"/>
          <a:ext cx="728432" cy="728432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C80BC1-7AB5-4BA9-B840-86346EDEA8CA}">
      <dsp:nvSpPr>
        <dsp:cNvPr id="0" name=""/>
        <dsp:cNvSpPr/>
      </dsp:nvSpPr>
      <dsp:spPr>
        <a:xfrm>
          <a:off x="763592" y="2039761"/>
          <a:ext cx="7484872" cy="58274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55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3) Develop formulations and packaging that requires less cold chain space or can even be outside the cold chain</a:t>
          </a:r>
          <a:endParaRPr lang="en-US" sz="1400" kern="1200" dirty="0"/>
        </a:p>
      </dsp:txBody>
      <dsp:txXfrm>
        <a:off x="763592" y="2039761"/>
        <a:ext cx="7484872" cy="582745"/>
      </dsp:txXfrm>
    </dsp:sp>
    <dsp:sp modelId="{5E0FC497-3246-4144-9E3B-2DE8E4234CD9}">
      <dsp:nvSpPr>
        <dsp:cNvPr id="0" name=""/>
        <dsp:cNvSpPr/>
      </dsp:nvSpPr>
      <dsp:spPr>
        <a:xfrm>
          <a:off x="399376" y="1966918"/>
          <a:ext cx="728432" cy="728432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B472C8-FD47-4BF7-9EC6-1E8D6AC202A9}">
      <dsp:nvSpPr>
        <dsp:cNvPr id="0" name=""/>
        <dsp:cNvSpPr/>
      </dsp:nvSpPr>
      <dsp:spPr>
        <a:xfrm>
          <a:off x="429490" y="2914031"/>
          <a:ext cx="7818973" cy="58274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55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4) Explore impact of live oral rotavirus vaccines on non-specific effects of vaccination</a:t>
          </a:r>
          <a:endParaRPr lang="en-US" sz="1400" kern="1200" dirty="0"/>
        </a:p>
      </dsp:txBody>
      <dsp:txXfrm>
        <a:off x="429490" y="2914031"/>
        <a:ext cx="7818973" cy="582745"/>
      </dsp:txXfrm>
    </dsp:sp>
    <dsp:sp modelId="{4B0026A8-3A48-4330-879F-FE4C9D10C209}">
      <dsp:nvSpPr>
        <dsp:cNvPr id="0" name=""/>
        <dsp:cNvSpPr/>
      </dsp:nvSpPr>
      <dsp:spPr>
        <a:xfrm>
          <a:off x="65274" y="2841188"/>
          <a:ext cx="728432" cy="728432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F6229F-D9AA-48F9-A9E7-BC786D3E821B}">
      <dsp:nvSpPr>
        <dsp:cNvPr id="0" name=""/>
        <dsp:cNvSpPr/>
      </dsp:nvSpPr>
      <dsp:spPr>
        <a:xfrm>
          <a:off x="-4731695" y="-725290"/>
          <a:ext cx="5635989" cy="5635989"/>
        </a:xfrm>
        <a:prstGeom prst="blockArc">
          <a:avLst>
            <a:gd name="adj1" fmla="val 18900000"/>
            <a:gd name="adj2" fmla="val 2700000"/>
            <a:gd name="adj3" fmla="val 383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CC0CC6-47CC-4062-A0F3-10685F28BC28}">
      <dsp:nvSpPr>
        <dsp:cNvPr id="0" name=""/>
        <dsp:cNvSpPr/>
      </dsp:nvSpPr>
      <dsp:spPr>
        <a:xfrm>
          <a:off x="395757" y="92362"/>
          <a:ext cx="7964283" cy="86162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404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latin typeface="Arial"/>
              <a:cs typeface="Arial"/>
            </a:rPr>
            <a:t>1) </a:t>
          </a:r>
          <a:r>
            <a:rPr lang="en-US" sz="1200" b="0" kern="1200" dirty="0" smtClean="0">
              <a:solidFill>
                <a:schemeClr val="bg1"/>
              </a:solidFill>
              <a:latin typeface="Arial"/>
              <a:cs typeface="Arial"/>
            </a:rPr>
            <a:t>Facilitate development of new live oral vaccines to address barriers to global supply for </a:t>
          </a:r>
          <a:r>
            <a:rPr lang="en-US" sz="1200" b="0" kern="1200" dirty="0" err="1" smtClean="0">
              <a:solidFill>
                <a:schemeClr val="bg1"/>
              </a:solidFill>
              <a:latin typeface="Arial"/>
              <a:cs typeface="Arial"/>
            </a:rPr>
            <a:t>Gavi</a:t>
          </a:r>
          <a:r>
            <a:rPr lang="en-US" sz="1200" b="0" kern="1200" dirty="0" smtClean="0">
              <a:solidFill>
                <a:schemeClr val="bg1"/>
              </a:solidFill>
              <a:latin typeface="Arial"/>
              <a:cs typeface="Arial"/>
            </a:rPr>
            <a:t> &amp; low- and middle-income countries; implementation challenges &amp; cultural sensitivity; and that are also safe, efficacious and available at low cost. This research agenda should address: implications of lack of correlate of protection, formulations to enhance programmatic suitability &amp; vaccine stability, and improvements to manufacturing process efficiency.</a:t>
          </a:r>
          <a:endParaRPr lang="en-US" sz="1200" b="0" kern="1200" dirty="0">
            <a:solidFill>
              <a:schemeClr val="bg1"/>
            </a:solidFill>
            <a:latin typeface="Arial"/>
            <a:cs typeface="Arial"/>
          </a:endParaRPr>
        </a:p>
      </dsp:txBody>
      <dsp:txXfrm>
        <a:off x="395757" y="92362"/>
        <a:ext cx="7964283" cy="861627"/>
      </dsp:txXfrm>
    </dsp:sp>
    <dsp:sp modelId="{B597B9D2-DBC8-42D4-965B-7FCD4C14AB83}">
      <dsp:nvSpPr>
        <dsp:cNvPr id="0" name=""/>
        <dsp:cNvSpPr/>
      </dsp:nvSpPr>
      <dsp:spPr>
        <a:xfrm>
          <a:off x="68667" y="196086"/>
          <a:ext cx="654179" cy="654179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2B51A0-F1DF-4ED1-8044-48625F58FE36}">
      <dsp:nvSpPr>
        <dsp:cNvPr id="0" name=""/>
        <dsp:cNvSpPr/>
      </dsp:nvSpPr>
      <dsp:spPr>
        <a:xfrm>
          <a:off x="864649" y="1049037"/>
          <a:ext cx="7485753" cy="5456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404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Arial"/>
              <a:cs typeface="Arial"/>
            </a:rPr>
            <a:t>2) Facilitate development of alternative rotavirus vaccines. This research agenda should address: clinical development, vaccine development and mechanism of action of injectable, non-replicating vaccines against rotavirus disease.</a:t>
          </a:r>
          <a:endParaRPr lang="en-US" sz="1200" kern="1200" dirty="0">
            <a:latin typeface="Arial"/>
            <a:cs typeface="Arial"/>
          </a:endParaRPr>
        </a:p>
      </dsp:txBody>
      <dsp:txXfrm>
        <a:off x="864649" y="1049037"/>
        <a:ext cx="7485753" cy="545669"/>
      </dsp:txXfrm>
    </dsp:sp>
    <dsp:sp modelId="{9982ED55-6794-41BB-AB26-59D936003F2F}">
      <dsp:nvSpPr>
        <dsp:cNvPr id="0" name=""/>
        <dsp:cNvSpPr/>
      </dsp:nvSpPr>
      <dsp:spPr>
        <a:xfrm>
          <a:off x="443680" y="1022633"/>
          <a:ext cx="654179" cy="654179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C80BC1-7AB5-4BA9-B840-86346EDEA8CA}">
      <dsp:nvSpPr>
        <dsp:cNvPr id="0" name=""/>
        <dsp:cNvSpPr/>
      </dsp:nvSpPr>
      <dsp:spPr>
        <a:xfrm>
          <a:off x="885868" y="1831032"/>
          <a:ext cx="7474172" cy="52334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404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Arial"/>
              <a:cs typeface="Arial"/>
            </a:rPr>
            <a:t>3) Pursue options for immunization schedules aimed at improving protection, including: neonatal schedules, booster dose or even prime-boost strategies.</a:t>
          </a:r>
          <a:endParaRPr lang="en-US" sz="1200" kern="1200" dirty="0">
            <a:latin typeface="Arial"/>
            <a:cs typeface="Arial"/>
          </a:endParaRPr>
        </a:p>
      </dsp:txBody>
      <dsp:txXfrm>
        <a:off x="885868" y="1831032"/>
        <a:ext cx="7474172" cy="523343"/>
      </dsp:txXfrm>
    </dsp:sp>
    <dsp:sp modelId="{5E0FC497-3246-4144-9E3B-2DE8E4234CD9}">
      <dsp:nvSpPr>
        <dsp:cNvPr id="0" name=""/>
        <dsp:cNvSpPr/>
      </dsp:nvSpPr>
      <dsp:spPr>
        <a:xfrm>
          <a:off x="558778" y="1765614"/>
          <a:ext cx="654179" cy="654179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B472C8-FD47-4BF7-9EC6-1E8D6AC202A9}">
      <dsp:nvSpPr>
        <dsp:cNvPr id="0" name=""/>
        <dsp:cNvSpPr/>
      </dsp:nvSpPr>
      <dsp:spPr>
        <a:xfrm>
          <a:off x="770769" y="2615796"/>
          <a:ext cx="7589271" cy="52334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404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Arial"/>
              <a:cs typeface="Arial"/>
            </a:rPr>
            <a:t>4) Explore combination vaccine &amp; non-vaccine strategies aimed at reducing diarrheal disease and/or improving vaccine uptake.</a:t>
          </a:r>
          <a:endParaRPr lang="en-US" sz="1200" kern="1200" dirty="0">
            <a:latin typeface="Arial"/>
            <a:cs typeface="Arial"/>
          </a:endParaRPr>
        </a:p>
      </dsp:txBody>
      <dsp:txXfrm>
        <a:off x="770769" y="2615796"/>
        <a:ext cx="7589271" cy="523343"/>
      </dsp:txXfrm>
    </dsp:sp>
    <dsp:sp modelId="{4B0026A8-3A48-4330-879F-FE4C9D10C209}">
      <dsp:nvSpPr>
        <dsp:cNvPr id="0" name=""/>
        <dsp:cNvSpPr/>
      </dsp:nvSpPr>
      <dsp:spPr>
        <a:xfrm>
          <a:off x="443680" y="2550378"/>
          <a:ext cx="654179" cy="654179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AC0D4F-AAD3-4F99-AFE5-03E310645077}">
      <dsp:nvSpPr>
        <dsp:cNvPr id="0" name=""/>
        <dsp:cNvSpPr/>
      </dsp:nvSpPr>
      <dsp:spPr>
        <a:xfrm>
          <a:off x="395757" y="3334054"/>
          <a:ext cx="7964283" cy="65635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404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Arial"/>
              <a:cs typeface="Arial"/>
            </a:rPr>
            <a:t>5) Explore options for combination viral &amp; bacterial enteric vaccines to provide protection against diarrhea caused by a range of potential pathogens.</a:t>
          </a:r>
          <a:endParaRPr lang="en-US" sz="1200" kern="1200" dirty="0">
            <a:latin typeface="Arial"/>
            <a:cs typeface="Arial"/>
          </a:endParaRPr>
        </a:p>
      </dsp:txBody>
      <dsp:txXfrm>
        <a:off x="395757" y="3334054"/>
        <a:ext cx="7964283" cy="656356"/>
      </dsp:txXfrm>
    </dsp:sp>
    <dsp:sp modelId="{66367C31-D052-49AC-9625-B0F8F5E7D277}">
      <dsp:nvSpPr>
        <dsp:cNvPr id="0" name=""/>
        <dsp:cNvSpPr/>
      </dsp:nvSpPr>
      <dsp:spPr>
        <a:xfrm>
          <a:off x="68667" y="3335143"/>
          <a:ext cx="654179" cy="654179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F61317-84E7-446A-BC25-340D5522B46A}" type="datetimeFigureOut">
              <a:rPr lang="en-US" smtClean="0"/>
              <a:t>3/27/17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7E9AA4-E890-426F-8860-8A5232B44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36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63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56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13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69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26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83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39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9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52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977831-247B-4AFB-AF40-79B3177607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318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latin typeface="Avenir Heavy"/>
                <a:cs typeface="Avenir Heavy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venir Book"/>
                <a:cs typeface="Avenir Book"/>
              </a:defRPr>
            </a:lvl1pPr>
            <a:lvl2pPr>
              <a:defRPr>
                <a:latin typeface="Avenir Book"/>
                <a:cs typeface="Avenir Book"/>
              </a:defRPr>
            </a:lvl2pPr>
            <a:lvl3pPr>
              <a:defRPr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127000"/>
            <a:ext cx="2057400" cy="317500"/>
          </a:xfrm>
        </p:spPr>
        <p:txBody>
          <a:bodyPr/>
          <a:lstStyle>
            <a:lvl1pPr algn="r">
              <a:defRPr b="1"/>
            </a:lvl1pPr>
          </a:lstStyle>
          <a:p>
            <a:fld id="{57977831-247B-4AFB-AF40-79B31776071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767493" y="5109724"/>
            <a:ext cx="285635" cy="304271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defPPr>
              <a:defRPr lang="en-US"/>
            </a:defPPr>
            <a:lvl1pPr marL="0" algn="r" defTabSz="713232" rtl="0" eaLnBrk="1" latinLnBrk="0" hangingPunct="1">
              <a:defRPr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356616" algn="l" defTabSz="713232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7977831-247B-4AFB-AF40-79B317760715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384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566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132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6984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2646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830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3969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9631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529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977831-247B-4AFB-AF40-79B3177607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995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977831-247B-4AFB-AF40-79B3177607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255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6616" indent="0">
              <a:buNone/>
              <a:defRPr sz="1600" b="1"/>
            </a:lvl2pPr>
            <a:lvl3pPr marL="713232" indent="0">
              <a:buNone/>
              <a:defRPr sz="1400" b="1"/>
            </a:lvl3pPr>
            <a:lvl4pPr marL="1069848" indent="0">
              <a:buNone/>
              <a:defRPr sz="1200" b="1"/>
            </a:lvl4pPr>
            <a:lvl5pPr marL="1426464" indent="0">
              <a:buNone/>
              <a:defRPr sz="1200" b="1"/>
            </a:lvl5pPr>
            <a:lvl6pPr marL="1783080" indent="0">
              <a:buNone/>
              <a:defRPr sz="1200" b="1"/>
            </a:lvl6pPr>
            <a:lvl7pPr marL="2139696" indent="0">
              <a:buNone/>
              <a:defRPr sz="1200" b="1"/>
            </a:lvl7pPr>
            <a:lvl8pPr marL="2496312" indent="0">
              <a:buNone/>
              <a:defRPr sz="1200" b="1"/>
            </a:lvl8pPr>
            <a:lvl9pPr marL="2852928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6616" indent="0">
              <a:buNone/>
              <a:defRPr sz="1600" b="1"/>
            </a:lvl2pPr>
            <a:lvl3pPr marL="713232" indent="0">
              <a:buNone/>
              <a:defRPr sz="1400" b="1"/>
            </a:lvl3pPr>
            <a:lvl4pPr marL="1069848" indent="0">
              <a:buNone/>
              <a:defRPr sz="1200" b="1"/>
            </a:lvl4pPr>
            <a:lvl5pPr marL="1426464" indent="0">
              <a:buNone/>
              <a:defRPr sz="1200" b="1"/>
            </a:lvl5pPr>
            <a:lvl6pPr marL="1783080" indent="0">
              <a:buNone/>
              <a:defRPr sz="1200" b="1"/>
            </a:lvl6pPr>
            <a:lvl7pPr marL="2139696" indent="0">
              <a:buNone/>
              <a:defRPr sz="1200" b="1"/>
            </a:lvl7pPr>
            <a:lvl8pPr marL="2496312" indent="0">
              <a:buNone/>
              <a:defRPr sz="1200" b="1"/>
            </a:lvl8pPr>
            <a:lvl9pPr marL="2852928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977831-247B-4AFB-AF40-79B3177607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502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977831-247B-4AFB-AF40-79B3177607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457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977831-247B-4AFB-AF40-79B3177607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87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7" y="227543"/>
            <a:ext cx="3008313" cy="96837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6"/>
            <a:ext cx="5111750" cy="4877594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7" y="1195920"/>
            <a:ext cx="3008313" cy="3909219"/>
          </a:xfrm>
        </p:spPr>
        <p:txBody>
          <a:bodyPr/>
          <a:lstStyle>
            <a:lvl1pPr marL="0" indent="0">
              <a:buNone/>
              <a:defRPr sz="1100"/>
            </a:lvl1pPr>
            <a:lvl2pPr marL="356616" indent="0">
              <a:buNone/>
              <a:defRPr sz="900"/>
            </a:lvl2pPr>
            <a:lvl3pPr marL="713232" indent="0">
              <a:buNone/>
              <a:defRPr sz="800"/>
            </a:lvl3pPr>
            <a:lvl4pPr marL="1069848" indent="0">
              <a:buNone/>
              <a:defRPr sz="700"/>
            </a:lvl4pPr>
            <a:lvl5pPr marL="1426464" indent="0">
              <a:buNone/>
              <a:defRPr sz="700"/>
            </a:lvl5pPr>
            <a:lvl6pPr marL="1783080" indent="0">
              <a:buNone/>
              <a:defRPr sz="700"/>
            </a:lvl6pPr>
            <a:lvl7pPr marL="2139696" indent="0">
              <a:buNone/>
              <a:defRPr sz="700"/>
            </a:lvl7pPr>
            <a:lvl8pPr marL="2496312" indent="0">
              <a:buNone/>
              <a:defRPr sz="700"/>
            </a:lvl8pPr>
            <a:lvl9pPr marL="285292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977831-247B-4AFB-AF40-79B3177607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768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500"/>
            </a:lvl1pPr>
            <a:lvl2pPr marL="356616" indent="0">
              <a:buNone/>
              <a:defRPr sz="2200"/>
            </a:lvl2pPr>
            <a:lvl3pPr marL="713232" indent="0">
              <a:buNone/>
              <a:defRPr sz="1900"/>
            </a:lvl3pPr>
            <a:lvl4pPr marL="1069848" indent="0">
              <a:buNone/>
              <a:defRPr sz="1600"/>
            </a:lvl4pPr>
            <a:lvl5pPr marL="1426464" indent="0">
              <a:buNone/>
              <a:defRPr sz="1600"/>
            </a:lvl5pPr>
            <a:lvl6pPr marL="1783080" indent="0">
              <a:buNone/>
              <a:defRPr sz="1600"/>
            </a:lvl6pPr>
            <a:lvl7pPr marL="2139696" indent="0">
              <a:buNone/>
              <a:defRPr sz="1600"/>
            </a:lvl7pPr>
            <a:lvl8pPr marL="2496312" indent="0">
              <a:buNone/>
              <a:defRPr sz="1600"/>
            </a:lvl8pPr>
            <a:lvl9pPr marL="2852928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100"/>
            </a:lvl1pPr>
            <a:lvl2pPr marL="356616" indent="0">
              <a:buNone/>
              <a:defRPr sz="900"/>
            </a:lvl2pPr>
            <a:lvl3pPr marL="713232" indent="0">
              <a:buNone/>
              <a:defRPr sz="800"/>
            </a:lvl3pPr>
            <a:lvl4pPr marL="1069848" indent="0">
              <a:buNone/>
              <a:defRPr sz="700"/>
            </a:lvl4pPr>
            <a:lvl5pPr marL="1426464" indent="0">
              <a:buNone/>
              <a:defRPr sz="700"/>
            </a:lvl5pPr>
            <a:lvl6pPr marL="1783080" indent="0">
              <a:buNone/>
              <a:defRPr sz="700"/>
            </a:lvl6pPr>
            <a:lvl7pPr marL="2139696" indent="0">
              <a:buNone/>
              <a:defRPr sz="700"/>
            </a:lvl7pPr>
            <a:lvl8pPr marL="2496312" indent="0">
              <a:buNone/>
              <a:defRPr sz="700"/>
            </a:lvl8pPr>
            <a:lvl9pPr marL="285292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977831-247B-4AFB-AF40-79B3177607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042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71323" tIns="35662" rIns="71323" bIns="35662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71323" tIns="35662" rIns="71323" bIns="35662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8"/>
            <a:ext cx="2895600" cy="304271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8770410" y="0"/>
            <a:ext cx="274320" cy="5715000"/>
          </a:xfrm>
          <a:prstGeom prst="rect">
            <a:avLst/>
          </a:prstGeom>
          <a:solidFill>
            <a:srgbClr val="09264E"/>
          </a:solidFill>
          <a:ln>
            <a:solidFill>
              <a:srgbClr val="09264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8770410" y="5063067"/>
            <a:ext cx="274320" cy="376767"/>
          </a:xfrm>
          <a:prstGeom prst="rect">
            <a:avLst/>
          </a:prstGeom>
          <a:solidFill>
            <a:srgbClr val="631950"/>
          </a:solidFill>
          <a:ln>
            <a:solidFill>
              <a:srgbClr val="6319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pic>
        <p:nvPicPr>
          <p:cNvPr id="8" name="Picture 7" descr="JHU_ROTA_FINAL_4color.eps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19541"/>
            <a:ext cx="1164167" cy="562894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7493" y="5109724"/>
            <a:ext cx="285635" cy="304271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ctr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57977831-247B-4AFB-AF40-79B3177607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673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713232" rtl="0" eaLnBrk="1" latinLnBrk="0" hangingPunct="1">
        <a:spcBef>
          <a:spcPct val="0"/>
        </a:spcBef>
        <a:buNone/>
        <a:defRPr sz="3400" b="1" kern="1200">
          <a:solidFill>
            <a:srgbClr val="84216C"/>
          </a:solidFill>
          <a:latin typeface="Arial"/>
          <a:ea typeface="+mj-ea"/>
          <a:cs typeface="Arial"/>
        </a:defRPr>
      </a:lvl1pPr>
    </p:titleStyle>
    <p:bodyStyle>
      <a:lvl1pPr marL="267462" indent="-267462" algn="l" defTabSz="71323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rgbClr val="09264E"/>
          </a:solidFill>
          <a:latin typeface="Arial"/>
          <a:ea typeface="+mn-ea"/>
          <a:cs typeface="Arial"/>
        </a:defRPr>
      </a:lvl1pPr>
      <a:lvl2pPr marL="579501" indent="-222885" algn="l" defTabSz="713232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rgbClr val="09264E"/>
          </a:solidFill>
          <a:latin typeface="Arial"/>
          <a:ea typeface="+mn-ea"/>
          <a:cs typeface="Arial"/>
        </a:defRPr>
      </a:lvl2pPr>
      <a:lvl3pPr marL="891540" indent="-178308" algn="l" defTabSz="71323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rgbClr val="09264E"/>
          </a:solidFill>
          <a:latin typeface="Arial"/>
          <a:ea typeface="+mn-ea"/>
          <a:cs typeface="Arial"/>
        </a:defRPr>
      </a:lvl3pPr>
      <a:lvl4pPr marL="1248156" indent="-178308" algn="l" defTabSz="713232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09264E"/>
          </a:solidFill>
          <a:latin typeface="Arial"/>
          <a:ea typeface="+mn-ea"/>
          <a:cs typeface="Arial"/>
        </a:defRPr>
      </a:lvl4pPr>
      <a:lvl5pPr marL="1604772" indent="-178308" algn="l" defTabSz="713232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09264E"/>
          </a:solidFill>
          <a:latin typeface="Arial"/>
          <a:ea typeface="+mn-ea"/>
          <a:cs typeface="Arial"/>
        </a:defRPr>
      </a:lvl5pPr>
      <a:lvl6pPr marL="1961388" indent="-178308" algn="l" defTabSz="71323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18004" indent="-178308" algn="l" defTabSz="71323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674620" indent="-178308" algn="l" defTabSz="71323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31236" indent="-178308" algn="l" defTabSz="71323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3232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9848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3080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9696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96312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52928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otacouncil.org/resources/White_paper_ExecSummary_FINAL.pdf" TargetMode="External"/><Relationship Id="rId4" Type="http://schemas.openxmlformats.org/officeDocument/2006/relationships/hyperlink" Target="http://rotacouncil.org/toolkit/" TargetMode="External"/><Relationship Id="rId5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otacouncil.org/resources/White-paper-FINAL-v2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73_lores_Rotavirus particles(CDC).jp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FFFFFF">
                <a:tint val="45000"/>
                <a:satMod val="400000"/>
              </a:srgbClr>
            </a:duotone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611" t="14290" r="5780" b="23109"/>
          <a:stretch/>
        </p:blipFill>
        <p:spPr>
          <a:xfrm>
            <a:off x="-20155" y="0"/>
            <a:ext cx="9184310" cy="571500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83681" y="-78760"/>
            <a:ext cx="9333514" cy="5715000"/>
          </a:xfrm>
          <a:prstGeom prst="rect">
            <a:avLst/>
          </a:prstGeom>
          <a:solidFill>
            <a:srgbClr val="84216C">
              <a:alpha val="70000"/>
            </a:srgb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tored Data 6"/>
          <p:cNvSpPr/>
          <p:nvPr/>
        </p:nvSpPr>
        <p:spPr>
          <a:xfrm rot="16200000">
            <a:off x="3730373" y="253685"/>
            <a:ext cx="1683254" cy="9239373"/>
          </a:xfrm>
          <a:custGeom>
            <a:avLst/>
            <a:gdLst>
              <a:gd name="connsiteX0" fmla="*/ 1667 w 10000"/>
              <a:gd name="connsiteY0" fmla="*/ 0 h 10000"/>
              <a:gd name="connsiteX1" fmla="*/ 10000 w 10000"/>
              <a:gd name="connsiteY1" fmla="*/ 0 h 10000"/>
              <a:gd name="connsiteX2" fmla="*/ 8333 w 10000"/>
              <a:gd name="connsiteY2" fmla="*/ 5000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1667 w 10000"/>
              <a:gd name="connsiteY0" fmla="*/ 0 h 10000"/>
              <a:gd name="connsiteX1" fmla="*/ 10000 w 10000"/>
              <a:gd name="connsiteY1" fmla="*/ 0 h 10000"/>
              <a:gd name="connsiteX2" fmla="*/ 6848 w 10000"/>
              <a:gd name="connsiteY2" fmla="*/ 5044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387 w 8720"/>
              <a:gd name="connsiteY0" fmla="*/ 0 h 10000"/>
              <a:gd name="connsiteX1" fmla="*/ 8720 w 8720"/>
              <a:gd name="connsiteY1" fmla="*/ 0 h 10000"/>
              <a:gd name="connsiteX2" fmla="*/ 5568 w 8720"/>
              <a:gd name="connsiteY2" fmla="*/ 5044 h 10000"/>
              <a:gd name="connsiteX3" fmla="*/ 8720 w 8720"/>
              <a:gd name="connsiteY3" fmla="*/ 10000 h 10000"/>
              <a:gd name="connsiteX4" fmla="*/ 387 w 8720"/>
              <a:gd name="connsiteY4" fmla="*/ 10000 h 10000"/>
              <a:gd name="connsiteX5" fmla="*/ 480 w 8720"/>
              <a:gd name="connsiteY5" fmla="*/ 4978 h 10000"/>
              <a:gd name="connsiteX6" fmla="*/ 387 w 8720"/>
              <a:gd name="connsiteY6" fmla="*/ 0 h 10000"/>
              <a:gd name="connsiteX0" fmla="*/ 0 w 9556"/>
              <a:gd name="connsiteY0" fmla="*/ 0 h 10000"/>
              <a:gd name="connsiteX1" fmla="*/ 9556 w 9556"/>
              <a:gd name="connsiteY1" fmla="*/ 0 h 10000"/>
              <a:gd name="connsiteX2" fmla="*/ 5941 w 9556"/>
              <a:gd name="connsiteY2" fmla="*/ 5044 h 10000"/>
              <a:gd name="connsiteX3" fmla="*/ 9556 w 9556"/>
              <a:gd name="connsiteY3" fmla="*/ 10000 h 10000"/>
              <a:gd name="connsiteX4" fmla="*/ 0 w 9556"/>
              <a:gd name="connsiteY4" fmla="*/ 10000 h 10000"/>
              <a:gd name="connsiteX5" fmla="*/ 0 w 9556"/>
              <a:gd name="connsiteY5" fmla="*/ 0 h 10000"/>
              <a:gd name="connsiteX0" fmla="*/ 807 w 10807"/>
              <a:gd name="connsiteY0" fmla="*/ 0 h 10000"/>
              <a:gd name="connsiteX1" fmla="*/ 10807 w 10807"/>
              <a:gd name="connsiteY1" fmla="*/ 0 h 10000"/>
              <a:gd name="connsiteX2" fmla="*/ 7024 w 10807"/>
              <a:gd name="connsiteY2" fmla="*/ 5044 h 10000"/>
              <a:gd name="connsiteX3" fmla="*/ 10807 w 10807"/>
              <a:gd name="connsiteY3" fmla="*/ 10000 h 10000"/>
              <a:gd name="connsiteX4" fmla="*/ 807 w 10807"/>
              <a:gd name="connsiteY4" fmla="*/ 10000 h 10000"/>
              <a:gd name="connsiteX5" fmla="*/ 807 w 10807"/>
              <a:gd name="connsiteY5" fmla="*/ 0 h 10000"/>
              <a:gd name="connsiteX0" fmla="*/ 146 w 10146"/>
              <a:gd name="connsiteY0" fmla="*/ 0 h 10000"/>
              <a:gd name="connsiteX1" fmla="*/ 10146 w 10146"/>
              <a:gd name="connsiteY1" fmla="*/ 0 h 10000"/>
              <a:gd name="connsiteX2" fmla="*/ 6363 w 10146"/>
              <a:gd name="connsiteY2" fmla="*/ 5044 h 10000"/>
              <a:gd name="connsiteX3" fmla="*/ 10146 w 10146"/>
              <a:gd name="connsiteY3" fmla="*/ 10000 h 10000"/>
              <a:gd name="connsiteX4" fmla="*/ 146 w 10146"/>
              <a:gd name="connsiteY4" fmla="*/ 10000 h 10000"/>
              <a:gd name="connsiteX5" fmla="*/ 146 w 10146"/>
              <a:gd name="connsiteY5" fmla="*/ 0 h 10000"/>
              <a:gd name="connsiteX0" fmla="*/ 37 w 10037"/>
              <a:gd name="connsiteY0" fmla="*/ 0 h 10000"/>
              <a:gd name="connsiteX1" fmla="*/ 10037 w 10037"/>
              <a:gd name="connsiteY1" fmla="*/ 0 h 10000"/>
              <a:gd name="connsiteX2" fmla="*/ 6254 w 10037"/>
              <a:gd name="connsiteY2" fmla="*/ 5044 h 10000"/>
              <a:gd name="connsiteX3" fmla="*/ 10037 w 10037"/>
              <a:gd name="connsiteY3" fmla="*/ 10000 h 10000"/>
              <a:gd name="connsiteX4" fmla="*/ 37 w 10037"/>
              <a:gd name="connsiteY4" fmla="*/ 10000 h 10000"/>
              <a:gd name="connsiteX5" fmla="*/ 37 w 10037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17 w 10000"/>
              <a:gd name="connsiteY2" fmla="*/ 5044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cubicBezTo>
                  <a:pt x="8895" y="0"/>
                  <a:pt x="6217" y="2283"/>
                  <a:pt x="6217" y="5044"/>
                </a:cubicBezTo>
                <a:cubicBezTo>
                  <a:pt x="6217" y="7805"/>
                  <a:pt x="8895" y="10000"/>
                  <a:pt x="10000" y="10000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JHU_ROTA_FINAL_4color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191" y="4764070"/>
            <a:ext cx="1905619" cy="92139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0" b="1" dirty="0">
                <a:solidFill>
                  <a:schemeClr val="bg1"/>
                </a:solidFill>
                <a:latin typeface="Arial"/>
                <a:cs typeface="Arial"/>
              </a:rPr>
              <a:t>ROTAVIRUS </a:t>
            </a:r>
            <a:endParaRPr lang="en-US" sz="12000" dirty="0"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81058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rPr>
              <a:t>COMMON, SEVERE, DEVASTATING, PREVENTABLE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6" name="Double Bracket 5"/>
          <p:cNvSpPr/>
          <p:nvPr/>
        </p:nvSpPr>
        <p:spPr>
          <a:xfrm>
            <a:off x="2619375" y="2825749"/>
            <a:ext cx="3905250" cy="1217083"/>
          </a:xfrm>
          <a:prstGeom prst="bracketPair">
            <a:avLst/>
          </a:prstGeom>
          <a:ln w="76200" cmpd="sng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/>
                <a:cs typeface="Arial"/>
              </a:rPr>
              <a:t>THE LATEST EVIDENCE &amp; WHAT’S NEEDED TO STOP ILLNESSES AND DEATHS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9782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50" y="79614"/>
            <a:ext cx="8876882" cy="982713"/>
          </a:xfrm>
        </p:spPr>
        <p:txBody>
          <a:bodyPr>
            <a:noAutofit/>
          </a:bodyPr>
          <a:lstStyle/>
          <a:p>
            <a:r>
              <a:rPr lang="en-US" sz="1900" b="1" dirty="0">
                <a:latin typeface="Arial"/>
                <a:cs typeface="Arial"/>
              </a:rPr>
              <a:t>To encourage the development of new rotavirus vaccines, national governments, funding agencies, international health organizations, manufacturers and other stakeholders should: </a:t>
            </a:r>
            <a:endParaRPr lang="en-US" sz="1900" dirty="0">
              <a:latin typeface="Arial"/>
              <a:cs typeface="Arial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92329224"/>
              </p:ext>
            </p:extLst>
          </p:nvPr>
        </p:nvGraphicFramePr>
        <p:xfrm>
          <a:off x="167743" y="982453"/>
          <a:ext cx="8417145" cy="41854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135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661" y="228865"/>
            <a:ext cx="4699777" cy="9525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White Paper Resources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112" y="1333501"/>
            <a:ext cx="4521288" cy="37716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chemeClr val="tx2"/>
                </a:solidFill>
                <a:latin typeface="Arial"/>
                <a:cs typeface="Arial"/>
              </a:rPr>
              <a:t>Full </a:t>
            </a:r>
            <a:r>
              <a:rPr lang="en-US" sz="1800" b="1" dirty="0" smtClean="0">
                <a:solidFill>
                  <a:schemeClr val="tx2"/>
                </a:solidFill>
                <a:latin typeface="Arial"/>
                <a:cs typeface="Arial"/>
              </a:rPr>
              <a:t>paper</a:t>
            </a:r>
          </a:p>
          <a:p>
            <a:pPr marL="0" indent="0">
              <a:buNone/>
            </a:pPr>
            <a:r>
              <a:rPr lang="en-US" sz="1800" dirty="0" smtClean="0">
                <a:latin typeface="Arial"/>
                <a:cs typeface="Arial"/>
                <a:hlinkClick r:id="rId2"/>
              </a:rPr>
              <a:t>http</a:t>
            </a:r>
            <a:r>
              <a:rPr lang="en-US" sz="1800" dirty="0">
                <a:latin typeface="Arial"/>
                <a:cs typeface="Arial"/>
                <a:hlinkClick r:id="rId2"/>
              </a:rPr>
              <a:t>://</a:t>
            </a:r>
            <a:r>
              <a:rPr lang="en-US" sz="1800" dirty="0" smtClean="0">
                <a:latin typeface="Arial"/>
                <a:cs typeface="Arial"/>
                <a:hlinkClick r:id="rId2"/>
              </a:rPr>
              <a:t>rotacouncil.org/resources/White-paper-FINAL-v2.pdf</a:t>
            </a:r>
            <a:endParaRPr lang="en-US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tx2"/>
                </a:solidFill>
                <a:latin typeface="Arial"/>
                <a:cs typeface="Arial"/>
              </a:rPr>
              <a:t>Executive summary</a:t>
            </a:r>
          </a:p>
          <a:p>
            <a:pPr marL="0" indent="0">
              <a:buNone/>
            </a:pPr>
            <a:r>
              <a:rPr lang="en-US" sz="1800" dirty="0" smtClean="0">
                <a:latin typeface="Arial"/>
                <a:cs typeface="Arial"/>
                <a:hlinkClick r:id="rId3"/>
              </a:rPr>
              <a:t>http</a:t>
            </a:r>
            <a:r>
              <a:rPr lang="en-US" sz="1800" dirty="0">
                <a:latin typeface="Arial"/>
                <a:cs typeface="Arial"/>
                <a:hlinkClick r:id="rId3"/>
              </a:rPr>
              <a:t>://</a:t>
            </a:r>
            <a:r>
              <a:rPr lang="en-US" sz="1800" dirty="0" smtClean="0">
                <a:latin typeface="Arial"/>
                <a:cs typeface="Arial"/>
                <a:hlinkClick r:id="rId3"/>
              </a:rPr>
              <a:t>rotacouncil.org/resources/White_paper_ExecSummary_FINAL.pdf</a:t>
            </a:r>
            <a:endParaRPr lang="en-US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tx2"/>
                </a:solidFill>
                <a:latin typeface="Arial"/>
                <a:cs typeface="Arial"/>
              </a:rPr>
              <a:t>ROTA </a:t>
            </a:r>
            <a:r>
              <a:rPr lang="en-US" sz="1800" b="1" dirty="0">
                <a:solidFill>
                  <a:schemeClr val="tx2"/>
                </a:solidFill>
                <a:latin typeface="Arial"/>
                <a:cs typeface="Arial"/>
              </a:rPr>
              <a:t>Council </a:t>
            </a:r>
            <a:r>
              <a:rPr lang="en-US" sz="1800" b="1" dirty="0" smtClean="0">
                <a:solidFill>
                  <a:schemeClr val="tx2"/>
                </a:solidFill>
                <a:latin typeface="Arial"/>
                <a:cs typeface="Arial"/>
              </a:rPr>
              <a:t>resources</a:t>
            </a:r>
            <a:endParaRPr lang="en-US" sz="1800" b="1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800" dirty="0" smtClean="0">
                <a:latin typeface="Arial"/>
                <a:cs typeface="Arial"/>
                <a:hlinkClick r:id="rId4"/>
              </a:rPr>
              <a:t>http</a:t>
            </a:r>
            <a:r>
              <a:rPr lang="en-US" sz="1800" dirty="0">
                <a:latin typeface="Arial"/>
                <a:cs typeface="Arial"/>
                <a:hlinkClick r:id="rId4"/>
              </a:rPr>
              <a:t>://rotacouncil.org/toolkit</a:t>
            </a:r>
            <a:r>
              <a:rPr lang="en-US" sz="1800" dirty="0" smtClean="0">
                <a:latin typeface="Arial"/>
                <a:cs typeface="Arial"/>
                <a:hlinkClick r:id="rId4"/>
              </a:rPr>
              <a:t>/</a:t>
            </a:r>
            <a:endParaRPr lang="en-US" sz="1800" dirty="0" smtClean="0">
              <a:latin typeface="Arial"/>
              <a:cs typeface="Arial"/>
            </a:endParaRPr>
          </a:p>
          <a:p>
            <a:endParaRPr lang="en-US" sz="1800" dirty="0">
              <a:latin typeface="Arial"/>
              <a:cs typeface="Arial"/>
            </a:endParaRPr>
          </a:p>
        </p:txBody>
      </p:sp>
      <p:pic>
        <p:nvPicPr>
          <p:cNvPr id="4" name="Picture 3" descr="RotaExecSummary1716updated_Page_01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855" y="478551"/>
            <a:ext cx="3364594" cy="475789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68267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701040" y="1995497"/>
            <a:ext cx="7772400" cy="122502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ROTA COUNCIL RECOMMENDATIONS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38620" y="5111950"/>
            <a:ext cx="3734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33</a:t>
            </a:r>
          </a:p>
        </p:txBody>
      </p:sp>
    </p:spTree>
    <p:extLst>
      <p:ext uri="{BB962C8B-B14F-4D97-AF65-F5344CB8AC3E}">
        <p14:creationId xmlns:p14="http://schemas.microsoft.com/office/powerpoint/2010/main" val="218068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3099" y="900404"/>
            <a:ext cx="7433159" cy="377163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tx2"/>
                </a:solidFill>
                <a:latin typeface="Arial"/>
                <a:cs typeface="Arial"/>
              </a:rPr>
              <a:t>Despite the WHO recommendation that rotavirus vaccines be introduced into every country’s national immunization program, about </a:t>
            </a:r>
            <a:r>
              <a:rPr lang="en-US" b="1" dirty="0" smtClean="0">
                <a:solidFill>
                  <a:srgbClr val="84216C"/>
                </a:solidFill>
                <a:latin typeface="Arial"/>
                <a:cs typeface="Arial"/>
              </a:rPr>
              <a:t>94 million children</a:t>
            </a:r>
            <a:r>
              <a:rPr lang="en-US" b="1" dirty="0" smtClean="0">
                <a:solidFill>
                  <a:schemeClr val="accent1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Arial"/>
                <a:cs typeface="Arial"/>
              </a:rPr>
              <a:t>throughout the world still do not have access to this critical intervention. The ROTA Council </a:t>
            </a:r>
            <a:r>
              <a:rPr lang="en-US" b="1" dirty="0" smtClean="0">
                <a:solidFill>
                  <a:srgbClr val="84216C"/>
                </a:solidFill>
                <a:latin typeface="Arial"/>
                <a:cs typeface="Arial"/>
              </a:rPr>
              <a:t>strongly endorses the recommendation by WHO</a:t>
            </a:r>
            <a:r>
              <a:rPr lang="en-US" dirty="0" smtClean="0">
                <a:solidFill>
                  <a:schemeClr val="tx2"/>
                </a:solidFill>
                <a:latin typeface="Arial"/>
                <a:cs typeface="Arial"/>
              </a:rPr>
              <a:t>. To accelerate the introduction of life-saving, health-improving rotavirus vaccines, the ROTA Council recommends </a:t>
            </a:r>
            <a:r>
              <a:rPr lang="en-US" b="1" dirty="0" smtClean="0">
                <a:solidFill>
                  <a:srgbClr val="84216C"/>
                </a:solidFill>
                <a:latin typeface="Arial"/>
                <a:cs typeface="Arial"/>
              </a:rPr>
              <a:t>key stakeholders</a:t>
            </a:r>
            <a:r>
              <a:rPr lang="en-US" dirty="0" smtClean="0">
                <a:solidFill>
                  <a:srgbClr val="84216C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Arial"/>
                <a:cs typeface="Arial"/>
              </a:rPr>
              <a:t>– in countries </a:t>
            </a:r>
            <a:r>
              <a:rPr lang="en-US" b="1" dirty="0" smtClean="0">
                <a:solidFill>
                  <a:srgbClr val="84216C"/>
                </a:solidFill>
                <a:latin typeface="Arial"/>
                <a:cs typeface="Arial"/>
              </a:rPr>
              <a:t>where these vaccines have not yet been introduced </a:t>
            </a:r>
            <a:r>
              <a:rPr lang="en-US" dirty="0" smtClean="0">
                <a:solidFill>
                  <a:schemeClr val="tx2"/>
                </a:solidFill>
                <a:latin typeface="Arial"/>
                <a:cs typeface="Arial"/>
              </a:rPr>
              <a:t>– undertake </a:t>
            </a:r>
            <a:r>
              <a:rPr lang="en-US" b="1" dirty="0" smtClean="0">
                <a:solidFill>
                  <a:srgbClr val="84216C"/>
                </a:solidFill>
                <a:latin typeface="Arial"/>
                <a:cs typeface="Arial"/>
              </a:rPr>
              <a:t>actions</a:t>
            </a:r>
            <a:r>
              <a:rPr lang="en-US" dirty="0" smtClean="0">
                <a:solidFill>
                  <a:srgbClr val="84216C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Arial"/>
                <a:cs typeface="Arial"/>
              </a:rPr>
              <a:t>in the following areas…</a:t>
            </a:r>
            <a:endParaRPr lang="en-US" dirty="0">
              <a:solidFill>
                <a:schemeClr val="tx2"/>
              </a:solidFill>
              <a:latin typeface="Arial"/>
              <a:cs typeface="Arial"/>
            </a:endParaRPr>
          </a:p>
          <a:p>
            <a:pPr algn="ctr"/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7384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803113764"/>
              </p:ext>
            </p:extLst>
          </p:nvPr>
        </p:nvGraphicFramePr>
        <p:xfrm>
          <a:off x="330924" y="116269"/>
          <a:ext cx="8353584" cy="5008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343" y="2160654"/>
            <a:ext cx="3980027" cy="9525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Arial"/>
                <a:cs typeface="Arial"/>
              </a:rPr>
              <a:t>Key Stakeholders</a:t>
            </a:r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452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853" y="231635"/>
            <a:ext cx="8399915" cy="733660"/>
          </a:xfrm>
        </p:spPr>
        <p:txBody>
          <a:bodyPr>
            <a:noAutofit/>
          </a:bodyPr>
          <a:lstStyle/>
          <a:p>
            <a:r>
              <a:rPr lang="en-US" sz="2000" b="1" dirty="0">
                <a:latin typeface="Arial"/>
                <a:cs typeface="Arial"/>
              </a:rPr>
              <a:t>To encourage rotavirus vaccine introduction in </a:t>
            </a:r>
            <a:r>
              <a:rPr lang="en-US" sz="2000" b="1" dirty="0" err="1">
                <a:latin typeface="Arial"/>
                <a:cs typeface="Arial"/>
              </a:rPr>
              <a:t>Gavi</a:t>
            </a:r>
            <a:r>
              <a:rPr lang="en-US" sz="2000" b="1" dirty="0">
                <a:latin typeface="Arial"/>
                <a:cs typeface="Arial"/>
              </a:rPr>
              <a:t>-eligible (low-income) countries:</a:t>
            </a:r>
            <a:endParaRPr lang="en-US" sz="2000" dirty="0">
              <a:latin typeface="Arial"/>
              <a:cs typeface="Arial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000943897"/>
              </p:ext>
            </p:extLst>
          </p:nvPr>
        </p:nvGraphicFramePr>
        <p:xfrm>
          <a:off x="435689" y="1014404"/>
          <a:ext cx="8063299" cy="4153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755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31646" y="126066"/>
            <a:ext cx="8307280" cy="682389"/>
          </a:xfrm>
        </p:spPr>
        <p:txBody>
          <a:bodyPr>
            <a:noAutofit/>
          </a:bodyPr>
          <a:lstStyle/>
          <a:p>
            <a:r>
              <a:rPr lang="en-US" sz="2000" b="1" dirty="0">
                <a:latin typeface="Arial"/>
                <a:cs typeface="Arial"/>
              </a:rPr>
              <a:t>To encourage rotavirus vaccine introduction in non-</a:t>
            </a:r>
            <a:r>
              <a:rPr lang="en-US" sz="2000" b="1" dirty="0" err="1">
                <a:latin typeface="Arial"/>
                <a:cs typeface="Arial"/>
              </a:rPr>
              <a:t>Gavi</a:t>
            </a:r>
            <a:r>
              <a:rPr lang="en-US" sz="2000" b="1" dirty="0">
                <a:latin typeface="Arial"/>
                <a:cs typeface="Arial"/>
              </a:rPr>
              <a:t>-eligible (lower-middle-, middle- and high-income) countries:</a:t>
            </a:r>
            <a:endParaRPr lang="en-US" sz="2000" dirty="0">
              <a:latin typeface="Arial"/>
              <a:cs typeface="Arial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97721227"/>
              </p:ext>
            </p:extLst>
          </p:nvPr>
        </p:nvGraphicFramePr>
        <p:xfrm>
          <a:off x="298584" y="814718"/>
          <a:ext cx="8264306" cy="42892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668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921" y="125109"/>
            <a:ext cx="8520773" cy="849356"/>
          </a:xfrm>
        </p:spPr>
        <p:txBody>
          <a:bodyPr>
            <a:noAutofit/>
          </a:bodyPr>
          <a:lstStyle/>
          <a:p>
            <a:r>
              <a:rPr lang="en-US" sz="1900" b="1" dirty="0">
                <a:latin typeface="Arial"/>
                <a:cs typeface="Arial"/>
              </a:rPr>
              <a:t>To influence the research agenda &amp; gain better understanding of impact, effectiveness and safety of rotavirus vaccines – particularly in </a:t>
            </a:r>
            <a:r>
              <a:rPr lang="en-US" sz="1900" b="1" dirty="0" smtClean="0">
                <a:latin typeface="Arial"/>
                <a:cs typeface="Arial"/>
              </a:rPr>
              <a:t>low-income countries of </a:t>
            </a:r>
            <a:r>
              <a:rPr lang="en-US" sz="1900" b="1" dirty="0">
                <a:latin typeface="Arial"/>
                <a:cs typeface="Arial"/>
              </a:rPr>
              <a:t>Africa </a:t>
            </a:r>
            <a:r>
              <a:rPr lang="en-US" sz="1900" b="1" dirty="0" smtClean="0">
                <a:latin typeface="Arial"/>
                <a:cs typeface="Arial"/>
              </a:rPr>
              <a:t>and </a:t>
            </a:r>
            <a:r>
              <a:rPr lang="en-US" sz="1900" b="1" dirty="0">
                <a:latin typeface="Arial"/>
                <a:cs typeface="Arial"/>
              </a:rPr>
              <a:t>Asia – researchers should:</a:t>
            </a:r>
            <a:endParaRPr lang="en-US" sz="1900" dirty="0">
              <a:latin typeface="Arial"/>
              <a:cs typeface="Arial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801412671"/>
              </p:ext>
            </p:extLst>
          </p:nvPr>
        </p:nvGraphicFramePr>
        <p:xfrm>
          <a:off x="255609" y="972504"/>
          <a:ext cx="8251365" cy="4051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380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921" y="227464"/>
            <a:ext cx="8472846" cy="1098448"/>
          </a:xfrm>
        </p:spPr>
        <p:txBody>
          <a:bodyPr>
            <a:noAutofit/>
          </a:bodyPr>
          <a:lstStyle/>
          <a:p>
            <a:r>
              <a:rPr lang="en-US" sz="1800" b="1" dirty="0">
                <a:latin typeface="Arial"/>
                <a:cs typeface="Arial"/>
              </a:rPr>
              <a:t>To influence the research agenda &amp; gain better understanding of reasons for moderate efficacy of live, oral rotavirus vaccines in </a:t>
            </a:r>
            <a:r>
              <a:rPr lang="en-US" sz="1800" b="1" dirty="0" smtClean="0">
                <a:latin typeface="Arial"/>
                <a:cs typeface="Arial"/>
              </a:rPr>
              <a:t>low-income countries and </a:t>
            </a:r>
            <a:r>
              <a:rPr lang="en-US" sz="1800" b="1" dirty="0">
                <a:latin typeface="Arial"/>
                <a:cs typeface="Arial"/>
              </a:rPr>
              <a:t>to identify strategies to improve vaccine performance, researchers should: </a:t>
            </a:r>
            <a:endParaRPr lang="en-US" sz="1800" dirty="0">
              <a:latin typeface="Arial"/>
              <a:cs typeface="Arial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26419794"/>
              </p:ext>
            </p:extLst>
          </p:nvPr>
        </p:nvGraphicFramePr>
        <p:xfrm>
          <a:off x="359450" y="1355900"/>
          <a:ext cx="8067648" cy="3554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525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921" y="227464"/>
            <a:ext cx="8876882" cy="745033"/>
          </a:xfrm>
        </p:spPr>
        <p:txBody>
          <a:bodyPr>
            <a:noAutofit/>
          </a:bodyPr>
          <a:lstStyle/>
          <a:p>
            <a:r>
              <a:rPr lang="en-US" sz="1900" b="1" dirty="0" smtClean="0">
                <a:latin typeface="Arial"/>
                <a:cs typeface="Arial"/>
              </a:rPr>
              <a:t>To influence the research agenda &amp; gain better understanding of different options for formulations aimed at increasing vaccine uptake and/or addressing diarrheal disease simultaneously, researchers and manufacturers should: </a:t>
            </a:r>
            <a:endParaRPr lang="en-US" sz="1900" dirty="0">
              <a:latin typeface="Arial"/>
              <a:cs typeface="Arial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230958352"/>
              </p:ext>
            </p:extLst>
          </p:nvPr>
        </p:nvGraphicFramePr>
        <p:xfrm>
          <a:off x="239634" y="1236089"/>
          <a:ext cx="8299292" cy="378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874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Theme">
  <a:themeElements>
    <a:clrScheme name="Custom 26">
      <a:dk1>
        <a:sysClr val="windowText" lastClr="000000"/>
      </a:dk1>
      <a:lt1>
        <a:sysClr val="window" lastClr="FFFFFF"/>
      </a:lt1>
      <a:dk2>
        <a:srgbClr val="09264E"/>
      </a:dk2>
      <a:lt2>
        <a:srgbClr val="C6E7FC"/>
      </a:lt2>
      <a:accent1>
        <a:srgbClr val="631950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4366</TotalTime>
  <Words>1120</Words>
  <Application>Microsoft Macintosh PowerPoint</Application>
  <PresentationFormat>On-screen Show (16:10)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Avenir Book</vt:lpstr>
      <vt:lpstr>Avenir Heavy</vt:lpstr>
      <vt:lpstr>Calibri</vt:lpstr>
      <vt:lpstr>Arial</vt:lpstr>
      <vt:lpstr>4_Office Theme</vt:lpstr>
      <vt:lpstr>PowerPoint Presentation</vt:lpstr>
      <vt:lpstr>ROTA COUNCIL RECOMMENDATIONS</vt:lpstr>
      <vt:lpstr>PowerPoint Presentation</vt:lpstr>
      <vt:lpstr>Key Stakeholders</vt:lpstr>
      <vt:lpstr>To encourage rotavirus vaccine introduction in Gavi-eligible (low-income) countries:</vt:lpstr>
      <vt:lpstr>To encourage rotavirus vaccine introduction in non-Gavi-eligible (lower-middle-, middle- and high-income) countries:</vt:lpstr>
      <vt:lpstr>To influence the research agenda &amp; gain better understanding of impact, effectiveness and safety of rotavirus vaccines – particularly in low-income countries of Africa and Asia – researchers should:</vt:lpstr>
      <vt:lpstr>To influence the research agenda &amp; gain better understanding of reasons for moderate efficacy of live, oral rotavirus vaccines in low-income countries and to identify strategies to improve vaccine performance, researchers should: </vt:lpstr>
      <vt:lpstr>To influence the research agenda &amp; gain better understanding of different options for formulations aimed at increasing vaccine uptake and/or addressing diarrheal disease simultaneously, researchers and manufacturers should: </vt:lpstr>
      <vt:lpstr>To encourage the development of new rotavirus vaccines, national governments, funding agencies, international health organizations, manufacturers and other stakeholders should: </vt:lpstr>
      <vt:lpstr>White Paper Resources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ROTAVIRUS  COMMON, SEVERE, DEVASTATING, PREVENTABLE   ROTA Council White Paper</dc:title>
  <dc:creator>Sandiford, Debora I.</dc:creator>
  <cp:lastModifiedBy>Salma Warshanna-Sparklin</cp:lastModifiedBy>
  <cp:revision>206</cp:revision>
  <cp:lastPrinted>2016-11-02T17:37:27Z</cp:lastPrinted>
  <dcterms:created xsi:type="dcterms:W3CDTF">2016-05-17T17:44:56Z</dcterms:created>
  <dcterms:modified xsi:type="dcterms:W3CDTF">2017-03-27T20:19:13Z</dcterms:modified>
</cp:coreProperties>
</file>